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rimo Bold" charset="1" panose="020B0704020202020204"/>
      <p:regular r:id="rId22"/>
    </p:embeddedFont>
    <p:embeddedFont>
      <p:font typeface="Lora" charset="1" panose="00000500000000000000"/>
      <p:regular r:id="rId24"/>
    </p:embeddedFont>
    <p:embeddedFont>
      <p:font typeface="Source Sans Pro" charset="1" panose="020B0503030403020204"/>
      <p:regular r:id="rId25"/>
    </p:embeddedFont>
    <p:embeddedFont>
      <p:font typeface="Arimo" charset="1" panose="020B0604020202020204"/>
      <p:regular r:id="rId27"/>
    </p:embeddedFont>
    <p:embeddedFont>
      <p:font typeface="Source Sans Pro Bold" charset="1" panose="020B0703030403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fonts/font22.fntdata" Type="http://schemas.openxmlformats.org/officeDocument/2006/relationships/font"/><Relationship Id="rId23" Target="notesSlides/notesSlide2.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notesSlides/notesSlide3.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notesSlides/notesSlide4.xml" Type="http://schemas.openxmlformats.org/officeDocument/2006/relationships/notesSlide"/><Relationship Id="rId3" Target="viewProps.xml" Type="http://schemas.openxmlformats.org/officeDocument/2006/relationships/viewProps"/><Relationship Id="rId30" Target="notesSlides/notesSlide5.xml" Type="http://schemas.openxmlformats.org/officeDocument/2006/relationships/notesSlide"/><Relationship Id="rId31" Target="notesSlides/notesSlide6.xml" Type="http://schemas.openxmlformats.org/officeDocument/2006/relationships/notesSlide"/><Relationship Id="rId32" Target="notesSlides/notesSlide7.xml" Type="http://schemas.openxmlformats.org/officeDocument/2006/relationships/notesSlide"/><Relationship Id="rId33" Target="notesSlides/notesSlide8.xml" Type="http://schemas.openxmlformats.org/officeDocument/2006/relationships/notesSlide"/><Relationship Id="rId34" Target="notesSlides/notesSlide9.xml" Type="http://schemas.openxmlformats.org/officeDocument/2006/relationships/notesSlide"/><Relationship Id="rId35"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10</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2</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3</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4</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5</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6</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7</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8</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9</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7.png" Type="http://schemas.openxmlformats.org/officeDocument/2006/relationships/image"/><Relationship Id="rId4"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 Id="rId5"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0.png" Type="http://schemas.openxmlformats.org/officeDocument/2006/relationships/image"/><Relationship Id="rId4"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81" t="0" r="-83"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grpSp>
        <p:nvGrpSpPr>
          <p:cNvPr name="Group 10" id="10"/>
          <p:cNvGrpSpPr/>
          <p:nvPr/>
        </p:nvGrpSpPr>
        <p:grpSpPr>
          <a:xfrm rot="0">
            <a:off x="603349" y="525469"/>
            <a:ext cx="10223303" cy="2146894"/>
            <a:chOff x="0" y="0"/>
            <a:chExt cx="13631071" cy="2862525"/>
          </a:xfrm>
        </p:grpSpPr>
        <p:sp>
          <p:nvSpPr>
            <p:cNvPr name="Freeform 11" id="11"/>
            <p:cNvSpPr/>
            <p:nvPr/>
          </p:nvSpPr>
          <p:spPr>
            <a:xfrm flipH="false" flipV="false" rot="0">
              <a:off x="0" y="0"/>
              <a:ext cx="13631038" cy="2862580"/>
            </a:xfrm>
            <a:custGeom>
              <a:avLst/>
              <a:gdLst/>
              <a:ahLst/>
              <a:cxnLst/>
              <a:rect r="r" b="b" t="t" l="l"/>
              <a:pathLst>
                <a:path h="2862580" w="13631038">
                  <a:moveTo>
                    <a:pt x="0" y="0"/>
                  </a:moveTo>
                  <a:lnTo>
                    <a:pt x="13631038" y="0"/>
                  </a:lnTo>
                  <a:lnTo>
                    <a:pt x="13631038" y="2862580"/>
                  </a:lnTo>
                  <a:lnTo>
                    <a:pt x="0" y="2862580"/>
                  </a:lnTo>
                  <a:lnTo>
                    <a:pt x="0" y="0"/>
                  </a:lnTo>
                  <a:close/>
                </a:path>
              </a:pathLst>
            </a:custGeom>
            <a:blipFill>
              <a:blip r:embed="rId6"/>
              <a:stretch>
                <a:fillRect l="0" t="0" r="0" b="1"/>
              </a:stretch>
            </a:blipFill>
          </p:spPr>
        </p:sp>
      </p:grpSp>
      <p:grpSp>
        <p:nvGrpSpPr>
          <p:cNvPr name="Group 12" id="12"/>
          <p:cNvGrpSpPr/>
          <p:nvPr/>
        </p:nvGrpSpPr>
        <p:grpSpPr>
          <a:xfrm rot="0">
            <a:off x="1047155" y="4253954"/>
            <a:ext cx="9335691" cy="1717675"/>
            <a:chOff x="0" y="0"/>
            <a:chExt cx="12447588" cy="2290233"/>
          </a:xfrm>
        </p:grpSpPr>
        <p:sp>
          <p:nvSpPr>
            <p:cNvPr name="Freeform 13" id="13"/>
            <p:cNvSpPr/>
            <p:nvPr/>
          </p:nvSpPr>
          <p:spPr>
            <a:xfrm flipH="false" flipV="false" rot="0">
              <a:off x="0" y="0"/>
              <a:ext cx="12447588" cy="2290233"/>
            </a:xfrm>
            <a:custGeom>
              <a:avLst/>
              <a:gdLst/>
              <a:ahLst/>
              <a:cxnLst/>
              <a:rect r="r" b="b" t="t" l="l"/>
              <a:pathLst>
                <a:path h="2290233" w="12447588">
                  <a:moveTo>
                    <a:pt x="0" y="0"/>
                  </a:moveTo>
                  <a:lnTo>
                    <a:pt x="12447588" y="0"/>
                  </a:lnTo>
                  <a:lnTo>
                    <a:pt x="12447588" y="2290233"/>
                  </a:lnTo>
                  <a:lnTo>
                    <a:pt x="0" y="2290233"/>
                  </a:lnTo>
                  <a:close/>
                </a:path>
              </a:pathLst>
            </a:custGeom>
            <a:solidFill>
              <a:srgbClr val="000000">
                <a:alpha val="0"/>
              </a:srgbClr>
            </a:solidFill>
          </p:spPr>
        </p:sp>
        <p:sp>
          <p:nvSpPr>
            <p:cNvPr name="TextBox 14" id="14"/>
            <p:cNvSpPr txBox="true"/>
            <p:nvPr/>
          </p:nvSpPr>
          <p:spPr>
            <a:xfrm>
              <a:off x="0" y="-57150"/>
              <a:ext cx="12447588" cy="2347383"/>
            </a:xfrm>
            <a:prstGeom prst="rect">
              <a:avLst/>
            </a:prstGeom>
          </p:spPr>
          <p:txBody>
            <a:bodyPr anchor="t" rtlCol="false" tIns="0" lIns="0" bIns="0" rIns="0"/>
            <a:lstStyle/>
            <a:p>
              <a:pPr algn="l">
                <a:lnSpc>
                  <a:spcPts val="6875"/>
                </a:lnSpc>
              </a:pPr>
              <a:r>
                <a:rPr lang="en-US" sz="5500" b="true">
                  <a:solidFill>
                    <a:srgbClr val="CC517B"/>
                  </a:solidFill>
                  <a:latin typeface="Arimo Bold"/>
                  <a:ea typeface="Arimo Bold"/>
                  <a:cs typeface="Arimo Bold"/>
                  <a:sym typeface="Arimo Bold"/>
                </a:rPr>
                <a:t>Generative AI: Creating the Future</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0" y="0"/>
            <a:ext cx="18288000" cy="3668911"/>
            <a:chOff x="0" y="0"/>
            <a:chExt cx="24384000" cy="4891881"/>
          </a:xfrm>
        </p:grpSpPr>
        <p:sp>
          <p:nvSpPr>
            <p:cNvPr name="Freeform 7" id="7" descr="preencoded.png"/>
            <p:cNvSpPr/>
            <p:nvPr/>
          </p:nvSpPr>
          <p:spPr>
            <a:xfrm flipH="false" flipV="false" rot="0">
              <a:off x="0" y="0"/>
              <a:ext cx="24384000" cy="4891913"/>
            </a:xfrm>
            <a:custGeom>
              <a:avLst/>
              <a:gdLst/>
              <a:ahLst/>
              <a:cxnLst/>
              <a:rect r="r" b="b" t="t" l="l"/>
              <a:pathLst>
                <a:path h="4891913" w="24384000">
                  <a:moveTo>
                    <a:pt x="0" y="0"/>
                  </a:moveTo>
                  <a:lnTo>
                    <a:pt x="24384000" y="0"/>
                  </a:lnTo>
                  <a:lnTo>
                    <a:pt x="24384000" y="4891913"/>
                  </a:lnTo>
                  <a:lnTo>
                    <a:pt x="0" y="4891913"/>
                  </a:lnTo>
                  <a:lnTo>
                    <a:pt x="0" y="0"/>
                  </a:lnTo>
                  <a:close/>
                </a:path>
              </a:pathLst>
            </a:custGeom>
            <a:blipFill>
              <a:blip r:embed="rId3"/>
              <a:stretch>
                <a:fillRect l="-24" t="0" r="-24" b="0"/>
              </a:stretch>
            </a:blipFill>
          </p:spPr>
        </p:sp>
      </p:grpSp>
      <p:grpSp>
        <p:nvGrpSpPr>
          <p:cNvPr name="Group 8" id="8"/>
          <p:cNvGrpSpPr/>
          <p:nvPr/>
        </p:nvGrpSpPr>
        <p:grpSpPr>
          <a:xfrm rot="0">
            <a:off x="1027211" y="5779442"/>
            <a:ext cx="7969949" cy="1664208"/>
            <a:chOff x="0" y="0"/>
            <a:chExt cx="10626598" cy="2218944"/>
          </a:xfrm>
        </p:grpSpPr>
        <p:sp>
          <p:nvSpPr>
            <p:cNvPr name="Freeform 9" id="9"/>
            <p:cNvSpPr/>
            <p:nvPr/>
          </p:nvSpPr>
          <p:spPr>
            <a:xfrm flipH="false" flipV="false" rot="0">
              <a:off x="0" y="0"/>
              <a:ext cx="10626598" cy="2218944"/>
            </a:xfrm>
            <a:custGeom>
              <a:avLst/>
              <a:gdLst/>
              <a:ahLst/>
              <a:cxnLst/>
              <a:rect r="r" b="b" t="t" l="l"/>
              <a:pathLst>
                <a:path h="2218944" w="10626598">
                  <a:moveTo>
                    <a:pt x="0" y="58674"/>
                  </a:moveTo>
                  <a:cubicBezTo>
                    <a:pt x="0" y="26289"/>
                    <a:pt x="26289" y="0"/>
                    <a:pt x="58674" y="0"/>
                  </a:cubicBezTo>
                  <a:lnTo>
                    <a:pt x="10567924" y="0"/>
                  </a:lnTo>
                  <a:cubicBezTo>
                    <a:pt x="10600309" y="0"/>
                    <a:pt x="10626598" y="26289"/>
                    <a:pt x="10626598" y="58674"/>
                  </a:cubicBezTo>
                  <a:lnTo>
                    <a:pt x="10626598" y="2160270"/>
                  </a:lnTo>
                  <a:cubicBezTo>
                    <a:pt x="10626598" y="2192655"/>
                    <a:pt x="10600309" y="2218944"/>
                    <a:pt x="10567924" y="2218944"/>
                  </a:cubicBezTo>
                  <a:lnTo>
                    <a:pt x="58674" y="2218944"/>
                  </a:lnTo>
                  <a:cubicBezTo>
                    <a:pt x="26289" y="2218944"/>
                    <a:pt x="0" y="2192655"/>
                    <a:pt x="0" y="2160270"/>
                  </a:cubicBezTo>
                  <a:close/>
                </a:path>
              </a:pathLst>
            </a:custGeom>
            <a:solidFill>
              <a:srgbClr val="444752"/>
            </a:solidFill>
          </p:spPr>
        </p:sp>
      </p:grpSp>
      <p:grpSp>
        <p:nvGrpSpPr>
          <p:cNvPr name="Group 10" id="10"/>
          <p:cNvGrpSpPr/>
          <p:nvPr/>
        </p:nvGrpSpPr>
        <p:grpSpPr>
          <a:xfrm rot="0">
            <a:off x="9290745" y="5779442"/>
            <a:ext cx="7969949" cy="1664208"/>
            <a:chOff x="0" y="0"/>
            <a:chExt cx="10626598" cy="2218944"/>
          </a:xfrm>
        </p:grpSpPr>
        <p:sp>
          <p:nvSpPr>
            <p:cNvPr name="Freeform 11" id="11"/>
            <p:cNvSpPr/>
            <p:nvPr/>
          </p:nvSpPr>
          <p:spPr>
            <a:xfrm flipH="false" flipV="false" rot="0">
              <a:off x="0" y="0"/>
              <a:ext cx="10626598" cy="2218944"/>
            </a:xfrm>
            <a:custGeom>
              <a:avLst/>
              <a:gdLst/>
              <a:ahLst/>
              <a:cxnLst/>
              <a:rect r="r" b="b" t="t" l="l"/>
              <a:pathLst>
                <a:path h="2218944" w="10626598">
                  <a:moveTo>
                    <a:pt x="0" y="58674"/>
                  </a:moveTo>
                  <a:cubicBezTo>
                    <a:pt x="0" y="26289"/>
                    <a:pt x="26289" y="0"/>
                    <a:pt x="58674" y="0"/>
                  </a:cubicBezTo>
                  <a:lnTo>
                    <a:pt x="10567924" y="0"/>
                  </a:lnTo>
                  <a:cubicBezTo>
                    <a:pt x="10600309" y="0"/>
                    <a:pt x="10626598" y="26289"/>
                    <a:pt x="10626598" y="58674"/>
                  </a:cubicBezTo>
                  <a:lnTo>
                    <a:pt x="10626598" y="2160270"/>
                  </a:lnTo>
                  <a:cubicBezTo>
                    <a:pt x="10626598" y="2192655"/>
                    <a:pt x="10600309" y="2218944"/>
                    <a:pt x="10567924" y="2218944"/>
                  </a:cubicBezTo>
                  <a:lnTo>
                    <a:pt x="58674" y="2218944"/>
                  </a:lnTo>
                  <a:cubicBezTo>
                    <a:pt x="26289" y="2218944"/>
                    <a:pt x="0" y="2192655"/>
                    <a:pt x="0" y="2160270"/>
                  </a:cubicBezTo>
                  <a:close/>
                </a:path>
              </a:pathLst>
            </a:custGeom>
            <a:solidFill>
              <a:srgbClr val="444752"/>
            </a:solidFill>
          </p:spPr>
        </p:sp>
      </p:grpSp>
      <p:grpSp>
        <p:nvGrpSpPr>
          <p:cNvPr name="Group 12" id="12"/>
          <p:cNvGrpSpPr/>
          <p:nvPr/>
        </p:nvGrpSpPr>
        <p:grpSpPr>
          <a:xfrm rot="0">
            <a:off x="15844690" y="109794"/>
            <a:ext cx="2245220" cy="471496"/>
            <a:chOff x="0" y="0"/>
            <a:chExt cx="2993627" cy="628661"/>
          </a:xfrm>
        </p:grpSpPr>
        <p:sp>
          <p:nvSpPr>
            <p:cNvPr name="Freeform 13" id="13"/>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4"/>
              <a:stretch>
                <a:fillRect l="0" t="0" r="0" b="-1"/>
              </a:stretch>
            </a:blipFill>
          </p:spPr>
        </p:sp>
      </p:grpSp>
      <p:grpSp>
        <p:nvGrpSpPr>
          <p:cNvPr name="Group 14" id="14"/>
          <p:cNvGrpSpPr/>
          <p:nvPr/>
        </p:nvGrpSpPr>
        <p:grpSpPr>
          <a:xfrm rot="0">
            <a:off x="5690890" y="4456956"/>
            <a:ext cx="6906220" cy="882254"/>
            <a:chOff x="0" y="0"/>
            <a:chExt cx="9208293" cy="1176339"/>
          </a:xfrm>
        </p:grpSpPr>
        <p:sp>
          <p:nvSpPr>
            <p:cNvPr name="Freeform 15" id="15"/>
            <p:cNvSpPr/>
            <p:nvPr/>
          </p:nvSpPr>
          <p:spPr>
            <a:xfrm flipH="false" flipV="false" rot="0">
              <a:off x="0" y="0"/>
              <a:ext cx="9208293" cy="1176339"/>
            </a:xfrm>
            <a:custGeom>
              <a:avLst/>
              <a:gdLst/>
              <a:ahLst/>
              <a:cxnLst/>
              <a:rect r="r" b="b" t="t" l="l"/>
              <a:pathLst>
                <a:path h="1176339" w="9208293">
                  <a:moveTo>
                    <a:pt x="0" y="0"/>
                  </a:moveTo>
                  <a:lnTo>
                    <a:pt x="9208293" y="0"/>
                  </a:lnTo>
                  <a:lnTo>
                    <a:pt x="9208293" y="1176339"/>
                  </a:lnTo>
                  <a:lnTo>
                    <a:pt x="0" y="1176339"/>
                  </a:lnTo>
                  <a:close/>
                </a:path>
              </a:pathLst>
            </a:custGeom>
            <a:solidFill>
              <a:srgbClr val="000000">
                <a:alpha val="0"/>
              </a:srgbClr>
            </a:solidFill>
          </p:spPr>
        </p:sp>
        <p:sp>
          <p:nvSpPr>
            <p:cNvPr name="TextBox 16" id="16"/>
            <p:cNvSpPr txBox="true"/>
            <p:nvPr/>
          </p:nvSpPr>
          <p:spPr>
            <a:xfrm>
              <a:off x="0" y="-28575"/>
              <a:ext cx="9208293" cy="1204914"/>
            </a:xfrm>
            <a:prstGeom prst="rect">
              <a:avLst/>
            </a:prstGeom>
          </p:spPr>
          <p:txBody>
            <a:bodyPr anchor="t" rtlCol="false" tIns="0" lIns="0" bIns="0" rIns="0"/>
            <a:lstStyle/>
            <a:p>
              <a:pPr algn="ctr">
                <a:lnSpc>
                  <a:spcPts val="6748"/>
                </a:lnSpc>
              </a:pPr>
              <a:r>
                <a:rPr lang="en-US" sz="5437">
                  <a:solidFill>
                    <a:srgbClr val="F98AC7"/>
                  </a:solidFill>
                  <a:latin typeface="Lora"/>
                  <a:ea typeface="Lora"/>
                  <a:cs typeface="Lora"/>
                  <a:sym typeface="Lora"/>
                </a:rPr>
                <a:t>AI IN NUMBERS</a:t>
              </a:r>
            </a:p>
          </p:txBody>
        </p:sp>
      </p:grpSp>
      <p:grpSp>
        <p:nvGrpSpPr>
          <p:cNvPr name="Group 17" id="17"/>
          <p:cNvGrpSpPr/>
          <p:nvPr/>
        </p:nvGrpSpPr>
        <p:grpSpPr>
          <a:xfrm rot="0">
            <a:off x="1320701" y="6063406"/>
            <a:ext cx="3453110" cy="441126"/>
            <a:chOff x="0" y="0"/>
            <a:chExt cx="4604147" cy="588168"/>
          </a:xfrm>
        </p:grpSpPr>
        <p:sp>
          <p:nvSpPr>
            <p:cNvPr name="Freeform 18" id="18"/>
            <p:cNvSpPr/>
            <p:nvPr/>
          </p:nvSpPr>
          <p:spPr>
            <a:xfrm flipH="false" flipV="false" rot="0">
              <a:off x="0" y="0"/>
              <a:ext cx="4604147" cy="588168"/>
            </a:xfrm>
            <a:custGeom>
              <a:avLst/>
              <a:gdLst/>
              <a:ahLst/>
              <a:cxnLst/>
              <a:rect r="r" b="b" t="t" l="l"/>
              <a:pathLst>
                <a:path h="588168" w="4604147">
                  <a:moveTo>
                    <a:pt x="0" y="0"/>
                  </a:moveTo>
                  <a:lnTo>
                    <a:pt x="4604147" y="0"/>
                  </a:lnTo>
                  <a:lnTo>
                    <a:pt x="4604147" y="588168"/>
                  </a:lnTo>
                  <a:lnTo>
                    <a:pt x="0" y="588168"/>
                  </a:lnTo>
                  <a:close/>
                </a:path>
              </a:pathLst>
            </a:custGeom>
            <a:solidFill>
              <a:srgbClr val="000000">
                <a:alpha val="0"/>
              </a:srgbClr>
            </a:solidFill>
          </p:spPr>
        </p:sp>
        <p:sp>
          <p:nvSpPr>
            <p:cNvPr name="TextBox 19" id="19"/>
            <p:cNvSpPr txBox="true"/>
            <p:nvPr/>
          </p:nvSpPr>
          <p:spPr>
            <a:xfrm>
              <a:off x="0" y="-28575"/>
              <a:ext cx="4604147" cy="616743"/>
            </a:xfrm>
            <a:prstGeom prst="rect">
              <a:avLst/>
            </a:prstGeom>
          </p:spPr>
          <p:txBody>
            <a:bodyPr anchor="t" rtlCol="false" tIns="0" lIns="0" bIns="0" rIns="0"/>
            <a:lstStyle/>
            <a:p>
              <a:pPr algn="l">
                <a:lnSpc>
                  <a:spcPts val="3374"/>
                </a:lnSpc>
              </a:pPr>
              <a:r>
                <a:rPr lang="en-US" sz="2687" b="true">
                  <a:solidFill>
                    <a:srgbClr val="D6E5EF"/>
                  </a:solidFill>
                  <a:latin typeface="Arimo Bold"/>
                  <a:ea typeface="Arimo Bold"/>
                  <a:cs typeface="Arimo Bold"/>
                  <a:sym typeface="Arimo Bold"/>
                </a:rPr>
                <a:t>$294.16 Billion</a:t>
              </a:r>
            </a:p>
          </p:txBody>
        </p:sp>
      </p:grpSp>
      <p:grpSp>
        <p:nvGrpSpPr>
          <p:cNvPr name="Group 20" id="20"/>
          <p:cNvGrpSpPr/>
          <p:nvPr/>
        </p:nvGrpSpPr>
        <p:grpSpPr>
          <a:xfrm rot="0">
            <a:off x="1320701" y="6594873"/>
            <a:ext cx="7383066" cy="555277"/>
            <a:chOff x="0" y="0"/>
            <a:chExt cx="9844088" cy="740369"/>
          </a:xfrm>
        </p:grpSpPr>
        <p:sp>
          <p:nvSpPr>
            <p:cNvPr name="Freeform 21" id="21"/>
            <p:cNvSpPr/>
            <p:nvPr/>
          </p:nvSpPr>
          <p:spPr>
            <a:xfrm flipH="false" flipV="false" rot="0">
              <a:off x="0" y="0"/>
              <a:ext cx="9844088" cy="740369"/>
            </a:xfrm>
            <a:custGeom>
              <a:avLst/>
              <a:gdLst/>
              <a:ahLst/>
              <a:cxnLst/>
              <a:rect r="r" b="b" t="t" l="l"/>
              <a:pathLst>
                <a:path h="740369" w="9844088">
                  <a:moveTo>
                    <a:pt x="0" y="0"/>
                  </a:moveTo>
                  <a:lnTo>
                    <a:pt x="9844088" y="0"/>
                  </a:lnTo>
                  <a:lnTo>
                    <a:pt x="9844088" y="740369"/>
                  </a:lnTo>
                  <a:lnTo>
                    <a:pt x="0" y="740369"/>
                  </a:lnTo>
                  <a:close/>
                </a:path>
              </a:pathLst>
            </a:custGeom>
            <a:solidFill>
              <a:srgbClr val="000000">
                <a:alpha val="0"/>
              </a:srgbClr>
            </a:solidFill>
          </p:spPr>
        </p:sp>
        <p:sp>
          <p:nvSpPr>
            <p:cNvPr name="TextBox 22" id="22"/>
            <p:cNvSpPr txBox="true"/>
            <p:nvPr/>
          </p:nvSpPr>
          <p:spPr>
            <a:xfrm>
              <a:off x="0" y="-85725"/>
              <a:ext cx="9844088" cy="826094"/>
            </a:xfrm>
            <a:prstGeom prst="rect">
              <a:avLst/>
            </a:prstGeom>
          </p:spPr>
          <p:txBody>
            <a:bodyPr anchor="t" rtlCol="false" tIns="0" lIns="0" bIns="0" rIns="0"/>
            <a:lstStyle/>
            <a:p>
              <a:pPr algn="l">
                <a:lnSpc>
                  <a:spcPts val="3686"/>
                </a:lnSpc>
              </a:pPr>
              <a:r>
                <a:rPr lang="en-US" sz="2249">
                  <a:solidFill>
                    <a:srgbClr val="D6E5EF"/>
                  </a:solidFill>
                  <a:latin typeface="Source Sans Pro"/>
                  <a:ea typeface="Source Sans Pro"/>
                  <a:cs typeface="Source Sans Pro"/>
                  <a:sym typeface="Source Sans Pro"/>
                </a:rPr>
                <a:t>Global Market </a:t>
              </a:r>
            </a:p>
          </p:txBody>
        </p:sp>
      </p:grpSp>
      <p:grpSp>
        <p:nvGrpSpPr>
          <p:cNvPr name="Group 23" id="23"/>
          <p:cNvGrpSpPr/>
          <p:nvPr/>
        </p:nvGrpSpPr>
        <p:grpSpPr>
          <a:xfrm rot="0">
            <a:off x="9584234" y="6063406"/>
            <a:ext cx="3453110" cy="441126"/>
            <a:chOff x="0" y="0"/>
            <a:chExt cx="4604147" cy="588168"/>
          </a:xfrm>
        </p:grpSpPr>
        <p:sp>
          <p:nvSpPr>
            <p:cNvPr name="Freeform 24" id="24"/>
            <p:cNvSpPr/>
            <p:nvPr/>
          </p:nvSpPr>
          <p:spPr>
            <a:xfrm flipH="false" flipV="false" rot="0">
              <a:off x="0" y="0"/>
              <a:ext cx="4604147" cy="588168"/>
            </a:xfrm>
            <a:custGeom>
              <a:avLst/>
              <a:gdLst/>
              <a:ahLst/>
              <a:cxnLst/>
              <a:rect r="r" b="b" t="t" l="l"/>
              <a:pathLst>
                <a:path h="588168" w="4604147">
                  <a:moveTo>
                    <a:pt x="0" y="0"/>
                  </a:moveTo>
                  <a:lnTo>
                    <a:pt x="4604147" y="0"/>
                  </a:lnTo>
                  <a:lnTo>
                    <a:pt x="4604147" y="588168"/>
                  </a:lnTo>
                  <a:lnTo>
                    <a:pt x="0" y="588168"/>
                  </a:lnTo>
                  <a:close/>
                </a:path>
              </a:pathLst>
            </a:custGeom>
            <a:solidFill>
              <a:srgbClr val="000000">
                <a:alpha val="0"/>
              </a:srgbClr>
            </a:solidFill>
          </p:spPr>
        </p:sp>
        <p:sp>
          <p:nvSpPr>
            <p:cNvPr name="TextBox 25" id="25"/>
            <p:cNvSpPr txBox="true"/>
            <p:nvPr/>
          </p:nvSpPr>
          <p:spPr>
            <a:xfrm>
              <a:off x="0" y="-28575"/>
              <a:ext cx="4604147" cy="616743"/>
            </a:xfrm>
            <a:prstGeom prst="rect">
              <a:avLst/>
            </a:prstGeom>
          </p:spPr>
          <p:txBody>
            <a:bodyPr anchor="t" rtlCol="false" tIns="0" lIns="0" bIns="0" rIns="0"/>
            <a:lstStyle/>
            <a:p>
              <a:pPr algn="l">
                <a:lnSpc>
                  <a:spcPts val="3374"/>
                </a:lnSpc>
              </a:pPr>
              <a:r>
                <a:rPr lang="en-US" sz="2687" b="true">
                  <a:solidFill>
                    <a:srgbClr val="D6E5EF"/>
                  </a:solidFill>
                  <a:latin typeface="Arimo Bold"/>
                  <a:ea typeface="Arimo Bold"/>
                  <a:cs typeface="Arimo Bold"/>
                  <a:sym typeface="Arimo Bold"/>
                </a:rPr>
                <a:t>$13 Billion</a:t>
              </a:r>
            </a:p>
          </p:txBody>
        </p:sp>
      </p:grpSp>
      <p:grpSp>
        <p:nvGrpSpPr>
          <p:cNvPr name="Group 26" id="26"/>
          <p:cNvGrpSpPr/>
          <p:nvPr/>
        </p:nvGrpSpPr>
        <p:grpSpPr>
          <a:xfrm rot="0">
            <a:off x="9584234" y="6594873"/>
            <a:ext cx="7383066" cy="555277"/>
            <a:chOff x="0" y="0"/>
            <a:chExt cx="9844088" cy="740369"/>
          </a:xfrm>
        </p:grpSpPr>
        <p:sp>
          <p:nvSpPr>
            <p:cNvPr name="Freeform 27" id="27"/>
            <p:cNvSpPr/>
            <p:nvPr/>
          </p:nvSpPr>
          <p:spPr>
            <a:xfrm flipH="false" flipV="false" rot="0">
              <a:off x="0" y="0"/>
              <a:ext cx="9844088" cy="740369"/>
            </a:xfrm>
            <a:custGeom>
              <a:avLst/>
              <a:gdLst/>
              <a:ahLst/>
              <a:cxnLst/>
              <a:rect r="r" b="b" t="t" l="l"/>
              <a:pathLst>
                <a:path h="740369" w="9844088">
                  <a:moveTo>
                    <a:pt x="0" y="0"/>
                  </a:moveTo>
                  <a:lnTo>
                    <a:pt x="9844088" y="0"/>
                  </a:lnTo>
                  <a:lnTo>
                    <a:pt x="9844088" y="740369"/>
                  </a:lnTo>
                  <a:lnTo>
                    <a:pt x="0" y="740369"/>
                  </a:lnTo>
                  <a:close/>
                </a:path>
              </a:pathLst>
            </a:custGeom>
            <a:solidFill>
              <a:srgbClr val="000000">
                <a:alpha val="0"/>
              </a:srgbClr>
            </a:solidFill>
          </p:spPr>
        </p:sp>
        <p:sp>
          <p:nvSpPr>
            <p:cNvPr name="TextBox 28" id="28"/>
            <p:cNvSpPr txBox="true"/>
            <p:nvPr/>
          </p:nvSpPr>
          <p:spPr>
            <a:xfrm>
              <a:off x="0" y="-85725"/>
              <a:ext cx="9844088" cy="826094"/>
            </a:xfrm>
            <a:prstGeom prst="rect">
              <a:avLst/>
            </a:prstGeom>
          </p:spPr>
          <p:txBody>
            <a:bodyPr anchor="t" rtlCol="false" tIns="0" lIns="0" bIns="0" rIns="0"/>
            <a:lstStyle/>
            <a:p>
              <a:pPr algn="l">
                <a:lnSpc>
                  <a:spcPts val="3686"/>
                </a:lnSpc>
              </a:pPr>
              <a:r>
                <a:rPr lang="en-US" sz="2249">
                  <a:solidFill>
                    <a:srgbClr val="D6E5EF"/>
                  </a:solidFill>
                  <a:latin typeface="Source Sans Pro"/>
                  <a:ea typeface="Source Sans Pro"/>
                  <a:cs typeface="Source Sans Pro"/>
                  <a:sym typeface="Source Sans Pro"/>
                </a:rPr>
                <a:t>India's Investment in 2024</a:t>
              </a:r>
            </a:p>
          </p:txBody>
        </p:sp>
      </p:grpSp>
      <p:grpSp>
        <p:nvGrpSpPr>
          <p:cNvPr name="Group 29" id="29"/>
          <p:cNvGrpSpPr/>
          <p:nvPr/>
        </p:nvGrpSpPr>
        <p:grpSpPr>
          <a:xfrm rot="0">
            <a:off x="6381452" y="7855297"/>
            <a:ext cx="5524946" cy="719137"/>
            <a:chOff x="0" y="0"/>
            <a:chExt cx="7366595" cy="958849"/>
          </a:xfrm>
        </p:grpSpPr>
        <p:sp>
          <p:nvSpPr>
            <p:cNvPr name="Freeform 30" id="30"/>
            <p:cNvSpPr/>
            <p:nvPr/>
          </p:nvSpPr>
          <p:spPr>
            <a:xfrm flipH="false" flipV="false" rot="0">
              <a:off x="0" y="0"/>
              <a:ext cx="7366595" cy="958849"/>
            </a:xfrm>
            <a:custGeom>
              <a:avLst/>
              <a:gdLst/>
              <a:ahLst/>
              <a:cxnLst/>
              <a:rect r="r" b="b" t="t" l="l"/>
              <a:pathLst>
                <a:path h="958849" w="7366595">
                  <a:moveTo>
                    <a:pt x="0" y="0"/>
                  </a:moveTo>
                  <a:lnTo>
                    <a:pt x="7366595" y="0"/>
                  </a:lnTo>
                  <a:lnTo>
                    <a:pt x="7366595" y="958849"/>
                  </a:lnTo>
                  <a:lnTo>
                    <a:pt x="0" y="958849"/>
                  </a:lnTo>
                  <a:close/>
                </a:path>
              </a:pathLst>
            </a:custGeom>
            <a:solidFill>
              <a:srgbClr val="000000">
                <a:alpha val="0"/>
              </a:srgbClr>
            </a:solidFill>
          </p:spPr>
        </p:sp>
        <p:sp>
          <p:nvSpPr>
            <p:cNvPr name="TextBox 31" id="31"/>
            <p:cNvSpPr txBox="true"/>
            <p:nvPr/>
          </p:nvSpPr>
          <p:spPr>
            <a:xfrm>
              <a:off x="0" y="-28575"/>
              <a:ext cx="7366595" cy="987424"/>
            </a:xfrm>
            <a:prstGeom prst="rect">
              <a:avLst/>
            </a:prstGeom>
          </p:spPr>
          <p:txBody>
            <a:bodyPr anchor="t" rtlCol="false" tIns="0" lIns="0" bIns="0" rIns="0"/>
            <a:lstStyle/>
            <a:p>
              <a:pPr algn="ctr">
                <a:lnSpc>
                  <a:spcPts val="5437"/>
                </a:lnSpc>
              </a:pPr>
              <a:r>
                <a:rPr lang="en-US" sz="4311">
                  <a:solidFill>
                    <a:srgbClr val="F98AC7"/>
                  </a:solidFill>
                  <a:latin typeface="Lora"/>
                  <a:ea typeface="Lora"/>
                  <a:cs typeface="Lora"/>
                  <a:sym typeface="Lora"/>
                </a:rPr>
                <a:t>AI Jobs Sector </a:t>
              </a:r>
            </a:p>
          </p:txBody>
        </p:sp>
      </p:grpSp>
      <p:grpSp>
        <p:nvGrpSpPr>
          <p:cNvPr name="Group 32" id="32"/>
          <p:cNvGrpSpPr/>
          <p:nvPr/>
        </p:nvGrpSpPr>
        <p:grpSpPr>
          <a:xfrm rot="0">
            <a:off x="1027211" y="8928944"/>
            <a:ext cx="16233576" cy="555277"/>
            <a:chOff x="0" y="0"/>
            <a:chExt cx="21644768" cy="740369"/>
          </a:xfrm>
        </p:grpSpPr>
        <p:sp>
          <p:nvSpPr>
            <p:cNvPr name="Freeform 33" id="33"/>
            <p:cNvSpPr/>
            <p:nvPr/>
          </p:nvSpPr>
          <p:spPr>
            <a:xfrm flipH="false" flipV="false" rot="0">
              <a:off x="0" y="0"/>
              <a:ext cx="21644769" cy="740369"/>
            </a:xfrm>
            <a:custGeom>
              <a:avLst/>
              <a:gdLst/>
              <a:ahLst/>
              <a:cxnLst/>
              <a:rect r="r" b="b" t="t" l="l"/>
              <a:pathLst>
                <a:path h="740369" w="21644769">
                  <a:moveTo>
                    <a:pt x="0" y="0"/>
                  </a:moveTo>
                  <a:lnTo>
                    <a:pt x="21644769" y="0"/>
                  </a:lnTo>
                  <a:lnTo>
                    <a:pt x="21644769" y="740369"/>
                  </a:lnTo>
                  <a:lnTo>
                    <a:pt x="0" y="740369"/>
                  </a:lnTo>
                  <a:close/>
                </a:path>
              </a:pathLst>
            </a:custGeom>
            <a:solidFill>
              <a:srgbClr val="000000">
                <a:alpha val="0"/>
              </a:srgbClr>
            </a:solidFill>
          </p:spPr>
        </p:sp>
        <p:sp>
          <p:nvSpPr>
            <p:cNvPr name="TextBox 34" id="34"/>
            <p:cNvSpPr txBox="true"/>
            <p:nvPr/>
          </p:nvSpPr>
          <p:spPr>
            <a:xfrm>
              <a:off x="0" y="-85725"/>
              <a:ext cx="21644768" cy="826094"/>
            </a:xfrm>
            <a:prstGeom prst="rect">
              <a:avLst/>
            </a:prstGeom>
          </p:spPr>
          <p:txBody>
            <a:bodyPr anchor="t" rtlCol="false" tIns="0" lIns="0" bIns="0" rIns="0"/>
            <a:lstStyle/>
            <a:p>
              <a:pPr algn="ctr">
                <a:lnSpc>
                  <a:spcPts val="3686"/>
                </a:lnSpc>
              </a:pPr>
              <a:r>
                <a:rPr lang="en-US" sz="2249">
                  <a:solidFill>
                    <a:srgbClr val="D6E5EF"/>
                  </a:solidFill>
                  <a:latin typeface="Source Sans Pro"/>
                  <a:ea typeface="Source Sans Pro"/>
                  <a:cs typeface="Source Sans Pro"/>
                  <a:sym typeface="Source Sans Pro"/>
                </a:rPr>
                <a:t>By 2025, the AI industry in India is projected to create </a:t>
              </a:r>
              <a:r>
                <a:rPr lang="en-US" sz="2249" b="true">
                  <a:solidFill>
                    <a:srgbClr val="D6E5EF"/>
                  </a:solidFill>
                  <a:latin typeface="Source Sans Pro Bold"/>
                  <a:ea typeface="Source Sans Pro Bold"/>
                  <a:cs typeface="Source Sans Pro Bold"/>
                  <a:sym typeface="Source Sans Pro Bold"/>
                </a:rPr>
                <a:t>approximately 1.3 million jobs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16049019" y="9686925"/>
            <a:ext cx="2153256" cy="514350"/>
            <a:chOff x="0" y="0"/>
            <a:chExt cx="2871008" cy="685800"/>
          </a:xfrm>
        </p:grpSpPr>
        <p:sp>
          <p:nvSpPr>
            <p:cNvPr name="Freeform 5" id="5"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81" t="0" r="-83" b="0"/>
              </a:stretch>
            </a:blipFill>
          </p:spPr>
        </p:sp>
      </p:grpSp>
      <p:grpSp>
        <p:nvGrpSpPr>
          <p:cNvPr name="Group 6" id="6"/>
          <p:cNvGrpSpPr/>
          <p:nvPr/>
        </p:nvGrpSpPr>
        <p:grpSpPr>
          <a:xfrm rot="0">
            <a:off x="1047155" y="3570982"/>
            <a:ext cx="5098702" cy="3151138"/>
            <a:chOff x="0" y="0"/>
            <a:chExt cx="6798269" cy="4201517"/>
          </a:xfrm>
        </p:grpSpPr>
        <p:sp>
          <p:nvSpPr>
            <p:cNvPr name="Freeform 7" id="7" descr="preencoded.png"/>
            <p:cNvSpPr/>
            <p:nvPr/>
          </p:nvSpPr>
          <p:spPr>
            <a:xfrm flipH="false" flipV="false" rot="0">
              <a:off x="0" y="0"/>
              <a:ext cx="6798310" cy="4201541"/>
            </a:xfrm>
            <a:custGeom>
              <a:avLst/>
              <a:gdLst/>
              <a:ahLst/>
              <a:cxnLst/>
              <a:rect r="r" b="b" t="t" l="l"/>
              <a:pathLst>
                <a:path h="4201541" w="6798310">
                  <a:moveTo>
                    <a:pt x="0" y="0"/>
                  </a:moveTo>
                  <a:lnTo>
                    <a:pt x="6798310" y="0"/>
                  </a:lnTo>
                  <a:lnTo>
                    <a:pt x="6798310" y="4201541"/>
                  </a:lnTo>
                  <a:lnTo>
                    <a:pt x="0" y="4201541"/>
                  </a:lnTo>
                  <a:lnTo>
                    <a:pt x="0" y="0"/>
                  </a:lnTo>
                  <a:close/>
                </a:path>
              </a:pathLst>
            </a:custGeom>
            <a:blipFill>
              <a:blip r:embed="rId5"/>
              <a:stretch>
                <a:fillRect l="0" t="-53" r="0" b="-53"/>
              </a:stretch>
            </a:blipFill>
          </p:spPr>
        </p:sp>
      </p:grpSp>
      <p:grpSp>
        <p:nvGrpSpPr>
          <p:cNvPr name="Group 8" id="8"/>
          <p:cNvGrpSpPr/>
          <p:nvPr/>
        </p:nvGrpSpPr>
        <p:grpSpPr>
          <a:xfrm rot="0">
            <a:off x="6594574" y="3570982"/>
            <a:ext cx="5098702" cy="3151138"/>
            <a:chOff x="0" y="0"/>
            <a:chExt cx="6798269" cy="4201517"/>
          </a:xfrm>
        </p:grpSpPr>
        <p:sp>
          <p:nvSpPr>
            <p:cNvPr name="Freeform 9" id="9" descr="preencoded.png"/>
            <p:cNvSpPr/>
            <p:nvPr/>
          </p:nvSpPr>
          <p:spPr>
            <a:xfrm flipH="false" flipV="false" rot="0">
              <a:off x="0" y="0"/>
              <a:ext cx="6798310" cy="4201541"/>
            </a:xfrm>
            <a:custGeom>
              <a:avLst/>
              <a:gdLst/>
              <a:ahLst/>
              <a:cxnLst/>
              <a:rect r="r" b="b" t="t" l="l"/>
              <a:pathLst>
                <a:path h="4201541" w="6798310">
                  <a:moveTo>
                    <a:pt x="0" y="0"/>
                  </a:moveTo>
                  <a:lnTo>
                    <a:pt x="6798310" y="0"/>
                  </a:lnTo>
                  <a:lnTo>
                    <a:pt x="6798310" y="4201541"/>
                  </a:lnTo>
                  <a:lnTo>
                    <a:pt x="0" y="4201541"/>
                  </a:lnTo>
                  <a:lnTo>
                    <a:pt x="0" y="0"/>
                  </a:lnTo>
                  <a:close/>
                </a:path>
              </a:pathLst>
            </a:custGeom>
            <a:blipFill>
              <a:blip r:embed="rId6"/>
              <a:stretch>
                <a:fillRect l="0" t="-53" r="0" b="-53"/>
              </a:stretch>
            </a:blipFill>
          </p:spPr>
        </p:sp>
      </p:grpSp>
      <p:grpSp>
        <p:nvGrpSpPr>
          <p:cNvPr name="Group 10" id="10"/>
          <p:cNvGrpSpPr/>
          <p:nvPr/>
        </p:nvGrpSpPr>
        <p:grpSpPr>
          <a:xfrm rot="0">
            <a:off x="12141994" y="3570982"/>
            <a:ext cx="5098851" cy="3151286"/>
            <a:chOff x="0" y="0"/>
            <a:chExt cx="6798468" cy="4201715"/>
          </a:xfrm>
        </p:grpSpPr>
        <p:sp>
          <p:nvSpPr>
            <p:cNvPr name="Freeform 11" id="11" descr="preencoded.png"/>
            <p:cNvSpPr/>
            <p:nvPr/>
          </p:nvSpPr>
          <p:spPr>
            <a:xfrm flipH="false" flipV="false" rot="0">
              <a:off x="0" y="0"/>
              <a:ext cx="6798437" cy="4201668"/>
            </a:xfrm>
            <a:custGeom>
              <a:avLst/>
              <a:gdLst/>
              <a:ahLst/>
              <a:cxnLst/>
              <a:rect r="r" b="b" t="t" l="l"/>
              <a:pathLst>
                <a:path h="4201668" w="6798437">
                  <a:moveTo>
                    <a:pt x="0" y="0"/>
                  </a:moveTo>
                  <a:lnTo>
                    <a:pt x="6798437" y="0"/>
                  </a:lnTo>
                  <a:lnTo>
                    <a:pt x="6798437" y="4201668"/>
                  </a:lnTo>
                  <a:lnTo>
                    <a:pt x="0" y="4201668"/>
                  </a:lnTo>
                  <a:lnTo>
                    <a:pt x="0" y="0"/>
                  </a:lnTo>
                  <a:close/>
                </a:path>
              </a:pathLst>
            </a:custGeom>
            <a:blipFill>
              <a:blip r:embed="rId7"/>
              <a:stretch>
                <a:fillRect l="0" t="-52" r="0" b="-53"/>
              </a:stretch>
            </a:blipFill>
          </p:spPr>
        </p:sp>
      </p:grpSp>
      <p:grpSp>
        <p:nvGrpSpPr>
          <p:cNvPr name="Group 12" id="12"/>
          <p:cNvGrpSpPr/>
          <p:nvPr/>
        </p:nvGrpSpPr>
        <p:grpSpPr>
          <a:xfrm rot="0">
            <a:off x="15821671" y="137211"/>
            <a:ext cx="2245220" cy="471496"/>
            <a:chOff x="0" y="0"/>
            <a:chExt cx="2993627" cy="628661"/>
          </a:xfrm>
        </p:grpSpPr>
        <p:sp>
          <p:nvSpPr>
            <p:cNvPr name="Freeform 13" id="13"/>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8"/>
              <a:stretch>
                <a:fillRect l="0" t="0" r="0" b="-1"/>
              </a:stretch>
            </a:blipFill>
          </p:spPr>
        </p:sp>
      </p:grpSp>
      <p:grpSp>
        <p:nvGrpSpPr>
          <p:cNvPr name="Group 14" id="14"/>
          <p:cNvGrpSpPr/>
          <p:nvPr/>
        </p:nvGrpSpPr>
        <p:grpSpPr>
          <a:xfrm rot="0">
            <a:off x="1047155" y="2073474"/>
            <a:ext cx="7040612" cy="899071"/>
            <a:chOff x="0" y="0"/>
            <a:chExt cx="9387483" cy="1198761"/>
          </a:xfrm>
        </p:grpSpPr>
        <p:sp>
          <p:nvSpPr>
            <p:cNvPr name="Freeform 15" id="15"/>
            <p:cNvSpPr/>
            <p:nvPr/>
          </p:nvSpPr>
          <p:spPr>
            <a:xfrm flipH="false" flipV="false" rot="0">
              <a:off x="0" y="0"/>
              <a:ext cx="9387483" cy="1198761"/>
            </a:xfrm>
            <a:custGeom>
              <a:avLst/>
              <a:gdLst/>
              <a:ahLst/>
              <a:cxnLst/>
              <a:rect r="r" b="b" t="t" l="l"/>
              <a:pathLst>
                <a:path h="1198761" w="9387483">
                  <a:moveTo>
                    <a:pt x="0" y="0"/>
                  </a:moveTo>
                  <a:lnTo>
                    <a:pt x="9387483" y="0"/>
                  </a:lnTo>
                  <a:lnTo>
                    <a:pt x="9387483" y="1198761"/>
                  </a:lnTo>
                  <a:lnTo>
                    <a:pt x="0" y="1198761"/>
                  </a:lnTo>
                  <a:close/>
                </a:path>
              </a:pathLst>
            </a:custGeom>
            <a:solidFill>
              <a:srgbClr val="000000">
                <a:alpha val="0"/>
              </a:srgbClr>
            </a:solidFill>
          </p:spPr>
        </p:sp>
        <p:sp>
          <p:nvSpPr>
            <p:cNvPr name="TextBox 16" id="16"/>
            <p:cNvSpPr txBox="true"/>
            <p:nvPr/>
          </p:nvSpPr>
          <p:spPr>
            <a:xfrm>
              <a:off x="0" y="-19050"/>
              <a:ext cx="9387483" cy="1217811"/>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Replacements by AI</a:t>
              </a:r>
            </a:p>
          </p:txBody>
        </p:sp>
      </p:grpSp>
      <p:grpSp>
        <p:nvGrpSpPr>
          <p:cNvPr name="Group 17" id="17"/>
          <p:cNvGrpSpPr/>
          <p:nvPr/>
        </p:nvGrpSpPr>
        <p:grpSpPr>
          <a:xfrm rot="0">
            <a:off x="1047155" y="7086600"/>
            <a:ext cx="3520231" cy="449461"/>
            <a:chOff x="0" y="0"/>
            <a:chExt cx="4693641" cy="599281"/>
          </a:xfrm>
        </p:grpSpPr>
        <p:sp>
          <p:nvSpPr>
            <p:cNvPr name="Freeform 18" id="18"/>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19" id="19"/>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Content Writer </a:t>
              </a:r>
            </a:p>
          </p:txBody>
        </p:sp>
      </p:grpSp>
      <p:grpSp>
        <p:nvGrpSpPr>
          <p:cNvPr name="Group 20" id="20"/>
          <p:cNvGrpSpPr/>
          <p:nvPr/>
        </p:nvGrpSpPr>
        <p:grpSpPr>
          <a:xfrm rot="0">
            <a:off x="1047155" y="7620297"/>
            <a:ext cx="5098702" cy="574030"/>
            <a:chOff x="0" y="0"/>
            <a:chExt cx="6798269" cy="765373"/>
          </a:xfrm>
        </p:grpSpPr>
        <p:sp>
          <p:nvSpPr>
            <p:cNvPr name="Freeform 21" id="21"/>
            <p:cNvSpPr/>
            <p:nvPr/>
          </p:nvSpPr>
          <p:spPr>
            <a:xfrm flipH="false" flipV="false" rot="0">
              <a:off x="0" y="0"/>
              <a:ext cx="6798270" cy="765373"/>
            </a:xfrm>
            <a:custGeom>
              <a:avLst/>
              <a:gdLst/>
              <a:ahLst/>
              <a:cxnLst/>
              <a:rect r="r" b="b" t="t" l="l"/>
              <a:pathLst>
                <a:path h="765373" w="6798270">
                  <a:moveTo>
                    <a:pt x="0" y="0"/>
                  </a:moveTo>
                  <a:lnTo>
                    <a:pt x="6798270" y="0"/>
                  </a:lnTo>
                  <a:lnTo>
                    <a:pt x="6798270" y="765373"/>
                  </a:lnTo>
                  <a:lnTo>
                    <a:pt x="0" y="765373"/>
                  </a:lnTo>
                  <a:close/>
                </a:path>
              </a:pathLst>
            </a:custGeom>
            <a:solidFill>
              <a:srgbClr val="000000">
                <a:alpha val="0"/>
              </a:srgbClr>
            </a:solidFill>
          </p:spPr>
        </p:sp>
        <p:sp>
          <p:nvSpPr>
            <p:cNvPr name="TextBox 22" id="22"/>
            <p:cNvSpPr txBox="true"/>
            <p:nvPr/>
          </p:nvSpPr>
          <p:spPr>
            <a:xfrm>
              <a:off x="0" y="-95250"/>
              <a:ext cx="6798269" cy="860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a:t>
              </a:r>
            </a:p>
          </p:txBody>
        </p:sp>
      </p:grpSp>
      <p:grpSp>
        <p:nvGrpSpPr>
          <p:cNvPr name="Group 23" id="23"/>
          <p:cNvGrpSpPr/>
          <p:nvPr/>
        </p:nvGrpSpPr>
        <p:grpSpPr>
          <a:xfrm rot="0">
            <a:off x="6594574" y="7086600"/>
            <a:ext cx="3520231" cy="449461"/>
            <a:chOff x="0" y="0"/>
            <a:chExt cx="4693641" cy="599281"/>
          </a:xfrm>
        </p:grpSpPr>
        <p:sp>
          <p:nvSpPr>
            <p:cNvPr name="Freeform 24" id="24"/>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25" id="25"/>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Graphic Design</a:t>
              </a:r>
            </a:p>
          </p:txBody>
        </p:sp>
      </p:grpSp>
      <p:grpSp>
        <p:nvGrpSpPr>
          <p:cNvPr name="Group 26" id="26"/>
          <p:cNvGrpSpPr/>
          <p:nvPr/>
        </p:nvGrpSpPr>
        <p:grpSpPr>
          <a:xfrm rot="0">
            <a:off x="6594574" y="7620297"/>
            <a:ext cx="5098702" cy="574030"/>
            <a:chOff x="0" y="0"/>
            <a:chExt cx="6798269" cy="765373"/>
          </a:xfrm>
        </p:grpSpPr>
        <p:sp>
          <p:nvSpPr>
            <p:cNvPr name="Freeform 27" id="27"/>
            <p:cNvSpPr/>
            <p:nvPr/>
          </p:nvSpPr>
          <p:spPr>
            <a:xfrm flipH="false" flipV="false" rot="0">
              <a:off x="0" y="0"/>
              <a:ext cx="6798270" cy="765373"/>
            </a:xfrm>
            <a:custGeom>
              <a:avLst/>
              <a:gdLst/>
              <a:ahLst/>
              <a:cxnLst/>
              <a:rect r="r" b="b" t="t" l="l"/>
              <a:pathLst>
                <a:path h="765373" w="6798270">
                  <a:moveTo>
                    <a:pt x="0" y="0"/>
                  </a:moveTo>
                  <a:lnTo>
                    <a:pt x="6798270" y="0"/>
                  </a:lnTo>
                  <a:lnTo>
                    <a:pt x="6798270" y="765373"/>
                  </a:lnTo>
                  <a:lnTo>
                    <a:pt x="0" y="765373"/>
                  </a:lnTo>
                  <a:close/>
                </a:path>
              </a:pathLst>
            </a:custGeom>
            <a:solidFill>
              <a:srgbClr val="000000">
                <a:alpha val="0"/>
              </a:srgbClr>
            </a:solidFill>
          </p:spPr>
        </p:sp>
        <p:sp>
          <p:nvSpPr>
            <p:cNvPr name="TextBox 28" id="28"/>
            <p:cNvSpPr txBox="true"/>
            <p:nvPr/>
          </p:nvSpPr>
          <p:spPr>
            <a:xfrm>
              <a:off x="0" y="-95250"/>
              <a:ext cx="6798269" cy="860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a:t>
              </a:r>
            </a:p>
          </p:txBody>
        </p:sp>
      </p:grpSp>
      <p:grpSp>
        <p:nvGrpSpPr>
          <p:cNvPr name="Group 29" id="29"/>
          <p:cNvGrpSpPr/>
          <p:nvPr/>
        </p:nvGrpSpPr>
        <p:grpSpPr>
          <a:xfrm rot="0">
            <a:off x="12141994" y="7086749"/>
            <a:ext cx="3520231" cy="449461"/>
            <a:chOff x="0" y="0"/>
            <a:chExt cx="4693641" cy="599281"/>
          </a:xfrm>
        </p:grpSpPr>
        <p:sp>
          <p:nvSpPr>
            <p:cNvPr name="Freeform 30" id="30"/>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31" id="31"/>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HR and Recruitment</a:t>
              </a:r>
            </a:p>
          </p:txBody>
        </p:sp>
      </p:grpSp>
      <p:grpSp>
        <p:nvGrpSpPr>
          <p:cNvPr name="Group 32" id="32"/>
          <p:cNvGrpSpPr/>
          <p:nvPr/>
        </p:nvGrpSpPr>
        <p:grpSpPr>
          <a:xfrm rot="0">
            <a:off x="12141994" y="7620446"/>
            <a:ext cx="5098851" cy="574030"/>
            <a:chOff x="0" y="0"/>
            <a:chExt cx="6798468" cy="765373"/>
          </a:xfrm>
        </p:grpSpPr>
        <p:sp>
          <p:nvSpPr>
            <p:cNvPr name="Freeform 33" id="33"/>
            <p:cNvSpPr/>
            <p:nvPr/>
          </p:nvSpPr>
          <p:spPr>
            <a:xfrm flipH="false" flipV="false" rot="0">
              <a:off x="0" y="0"/>
              <a:ext cx="6798468" cy="765373"/>
            </a:xfrm>
            <a:custGeom>
              <a:avLst/>
              <a:gdLst/>
              <a:ahLst/>
              <a:cxnLst/>
              <a:rect r="r" b="b" t="t" l="l"/>
              <a:pathLst>
                <a:path h="765373" w="6798468">
                  <a:moveTo>
                    <a:pt x="0" y="0"/>
                  </a:moveTo>
                  <a:lnTo>
                    <a:pt x="6798468" y="0"/>
                  </a:lnTo>
                  <a:lnTo>
                    <a:pt x="6798468" y="765373"/>
                  </a:lnTo>
                  <a:lnTo>
                    <a:pt x="0" y="765373"/>
                  </a:lnTo>
                  <a:close/>
                </a:path>
              </a:pathLst>
            </a:custGeom>
            <a:solidFill>
              <a:srgbClr val="000000">
                <a:alpha val="0"/>
              </a:srgbClr>
            </a:solidFill>
          </p:spPr>
        </p:sp>
        <p:sp>
          <p:nvSpPr>
            <p:cNvPr name="TextBox 34" id="34"/>
            <p:cNvSpPr txBox="true"/>
            <p:nvPr/>
          </p:nvSpPr>
          <p:spPr>
            <a:xfrm>
              <a:off x="0" y="-95250"/>
              <a:ext cx="6798468" cy="860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041499" y="799207"/>
            <a:ext cx="16205001" cy="1769566"/>
            <a:chOff x="0" y="0"/>
            <a:chExt cx="21606668" cy="2359421"/>
          </a:xfrm>
        </p:grpSpPr>
        <p:sp>
          <p:nvSpPr>
            <p:cNvPr name="Freeform 7" id="7"/>
            <p:cNvSpPr/>
            <p:nvPr/>
          </p:nvSpPr>
          <p:spPr>
            <a:xfrm flipH="false" flipV="false" rot="0">
              <a:off x="0" y="0"/>
              <a:ext cx="21606669" cy="2359421"/>
            </a:xfrm>
            <a:custGeom>
              <a:avLst/>
              <a:gdLst/>
              <a:ahLst/>
              <a:cxnLst/>
              <a:rect r="r" b="b" t="t" l="l"/>
              <a:pathLst>
                <a:path h="2359421" w="21606669">
                  <a:moveTo>
                    <a:pt x="0" y="0"/>
                  </a:moveTo>
                  <a:lnTo>
                    <a:pt x="21606669" y="0"/>
                  </a:lnTo>
                  <a:lnTo>
                    <a:pt x="21606669" y="2359421"/>
                  </a:lnTo>
                  <a:lnTo>
                    <a:pt x="0" y="2359421"/>
                  </a:lnTo>
                  <a:close/>
                </a:path>
              </a:pathLst>
            </a:custGeom>
            <a:solidFill>
              <a:srgbClr val="000000">
                <a:alpha val="0"/>
              </a:srgbClr>
            </a:solidFill>
          </p:spPr>
        </p:sp>
        <p:sp>
          <p:nvSpPr>
            <p:cNvPr name="TextBox 8" id="8"/>
            <p:cNvSpPr txBox="true"/>
            <p:nvPr/>
          </p:nvSpPr>
          <p:spPr>
            <a:xfrm>
              <a:off x="0" y="-19050"/>
              <a:ext cx="21606668" cy="2378471"/>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Live Demo: Generate text, images, and other content</a:t>
              </a:r>
            </a:p>
          </p:txBody>
        </p:sp>
      </p:grpSp>
      <p:grpSp>
        <p:nvGrpSpPr>
          <p:cNvPr name="Group 9" id="9"/>
          <p:cNvGrpSpPr/>
          <p:nvPr/>
        </p:nvGrpSpPr>
        <p:grpSpPr>
          <a:xfrm rot="0">
            <a:off x="1041499" y="3163789"/>
            <a:ext cx="7835653" cy="4842719"/>
            <a:chOff x="0" y="0"/>
            <a:chExt cx="10447537" cy="6456959"/>
          </a:xfrm>
        </p:grpSpPr>
        <p:sp>
          <p:nvSpPr>
            <p:cNvPr name="Freeform 10" id="10" descr="preencoded.png"/>
            <p:cNvSpPr/>
            <p:nvPr/>
          </p:nvSpPr>
          <p:spPr>
            <a:xfrm flipH="false" flipV="false" rot="0">
              <a:off x="0" y="0"/>
              <a:ext cx="10447528" cy="6456934"/>
            </a:xfrm>
            <a:custGeom>
              <a:avLst/>
              <a:gdLst/>
              <a:ahLst/>
              <a:cxnLst/>
              <a:rect r="r" b="b" t="t" l="l"/>
              <a:pathLst>
                <a:path h="6456934" w="10447528">
                  <a:moveTo>
                    <a:pt x="0" y="0"/>
                  </a:moveTo>
                  <a:lnTo>
                    <a:pt x="10447528" y="0"/>
                  </a:lnTo>
                  <a:lnTo>
                    <a:pt x="10447528" y="6456934"/>
                  </a:lnTo>
                  <a:lnTo>
                    <a:pt x="0" y="6456934"/>
                  </a:lnTo>
                  <a:lnTo>
                    <a:pt x="0" y="0"/>
                  </a:lnTo>
                  <a:close/>
                </a:path>
              </a:pathLst>
            </a:custGeom>
            <a:blipFill>
              <a:blip r:embed="rId3"/>
              <a:stretch>
                <a:fillRect l="-63" t="0" r="-63" b="0"/>
              </a:stretch>
            </a:blipFill>
          </p:spPr>
        </p:sp>
      </p:grpSp>
      <p:grpSp>
        <p:nvGrpSpPr>
          <p:cNvPr name="Group 11" id="11"/>
          <p:cNvGrpSpPr/>
          <p:nvPr/>
        </p:nvGrpSpPr>
        <p:grpSpPr>
          <a:xfrm rot="0">
            <a:off x="9367094" y="3163789"/>
            <a:ext cx="7835801" cy="4842868"/>
            <a:chOff x="0" y="0"/>
            <a:chExt cx="10447735" cy="6457157"/>
          </a:xfrm>
        </p:grpSpPr>
        <p:sp>
          <p:nvSpPr>
            <p:cNvPr name="Freeform 12" id="12" descr="preencoded.png"/>
            <p:cNvSpPr/>
            <p:nvPr/>
          </p:nvSpPr>
          <p:spPr>
            <a:xfrm flipH="false" flipV="false" rot="0">
              <a:off x="0" y="0"/>
              <a:ext cx="10447782" cy="6457188"/>
            </a:xfrm>
            <a:custGeom>
              <a:avLst/>
              <a:gdLst/>
              <a:ahLst/>
              <a:cxnLst/>
              <a:rect r="r" b="b" t="t" l="l"/>
              <a:pathLst>
                <a:path h="6457188" w="10447782">
                  <a:moveTo>
                    <a:pt x="0" y="0"/>
                  </a:moveTo>
                  <a:lnTo>
                    <a:pt x="10447782" y="0"/>
                  </a:lnTo>
                  <a:lnTo>
                    <a:pt x="10447782" y="6457188"/>
                  </a:lnTo>
                  <a:lnTo>
                    <a:pt x="0" y="6457188"/>
                  </a:lnTo>
                  <a:lnTo>
                    <a:pt x="0" y="0"/>
                  </a:lnTo>
                  <a:close/>
                </a:path>
              </a:pathLst>
            </a:custGeom>
            <a:blipFill>
              <a:blip r:embed="rId4"/>
              <a:stretch>
                <a:fillRect l="-63" t="0" r="-63" b="0"/>
              </a:stretch>
            </a:blipFill>
          </p:spPr>
        </p:sp>
      </p:grpSp>
      <p:grpSp>
        <p:nvGrpSpPr>
          <p:cNvPr name="Group 13" id="13"/>
          <p:cNvGrpSpPr/>
          <p:nvPr/>
        </p:nvGrpSpPr>
        <p:grpSpPr>
          <a:xfrm rot="0">
            <a:off x="15957055" y="127686"/>
            <a:ext cx="2245220" cy="471496"/>
            <a:chOff x="0" y="0"/>
            <a:chExt cx="2993627" cy="628661"/>
          </a:xfrm>
        </p:grpSpPr>
        <p:sp>
          <p:nvSpPr>
            <p:cNvPr name="Freeform 14" id="14"/>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5"/>
              <a:stretch>
                <a:fillRect l="0" t="0" r="0" b="-1"/>
              </a:stretch>
            </a:blipFill>
          </p:spPr>
        </p:sp>
      </p:grpSp>
      <p:grpSp>
        <p:nvGrpSpPr>
          <p:cNvPr name="Group 15" id="15"/>
          <p:cNvGrpSpPr/>
          <p:nvPr/>
        </p:nvGrpSpPr>
        <p:grpSpPr>
          <a:xfrm rot="0">
            <a:off x="1041499" y="8368902"/>
            <a:ext cx="3500735" cy="447080"/>
            <a:chOff x="0" y="0"/>
            <a:chExt cx="4667647" cy="596107"/>
          </a:xfrm>
        </p:grpSpPr>
        <p:sp>
          <p:nvSpPr>
            <p:cNvPr name="Freeform 16" id="16"/>
            <p:cNvSpPr/>
            <p:nvPr/>
          </p:nvSpPr>
          <p:spPr>
            <a:xfrm flipH="false" flipV="false" rot="0">
              <a:off x="0" y="0"/>
              <a:ext cx="4667647" cy="596107"/>
            </a:xfrm>
            <a:custGeom>
              <a:avLst/>
              <a:gdLst/>
              <a:ahLst/>
              <a:cxnLst/>
              <a:rect r="r" b="b" t="t" l="l"/>
              <a:pathLst>
                <a:path h="596107" w="4667647">
                  <a:moveTo>
                    <a:pt x="0" y="0"/>
                  </a:moveTo>
                  <a:lnTo>
                    <a:pt x="4667647" y="0"/>
                  </a:lnTo>
                  <a:lnTo>
                    <a:pt x="4667647" y="596107"/>
                  </a:lnTo>
                  <a:lnTo>
                    <a:pt x="0" y="596107"/>
                  </a:lnTo>
                  <a:close/>
                </a:path>
              </a:pathLst>
            </a:custGeom>
            <a:solidFill>
              <a:srgbClr val="000000">
                <a:alpha val="0"/>
              </a:srgbClr>
            </a:solidFill>
          </p:spPr>
        </p:sp>
        <p:sp>
          <p:nvSpPr>
            <p:cNvPr name="TextBox 17" id="17"/>
            <p:cNvSpPr txBox="true"/>
            <p:nvPr/>
          </p:nvSpPr>
          <p:spPr>
            <a:xfrm>
              <a:off x="0" y="-19050"/>
              <a:ext cx="4667647" cy="615157"/>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Text</a:t>
              </a:r>
            </a:p>
          </p:txBody>
        </p:sp>
      </p:grpSp>
      <p:grpSp>
        <p:nvGrpSpPr>
          <p:cNvPr name="Group 18" id="18"/>
          <p:cNvGrpSpPr/>
          <p:nvPr/>
        </p:nvGrpSpPr>
        <p:grpSpPr>
          <a:xfrm rot="0">
            <a:off x="1041499" y="8908703"/>
            <a:ext cx="7879259" cy="561678"/>
            <a:chOff x="0" y="0"/>
            <a:chExt cx="10505679" cy="748904"/>
          </a:xfrm>
        </p:grpSpPr>
        <p:sp>
          <p:nvSpPr>
            <p:cNvPr name="Freeform 19" id="19"/>
            <p:cNvSpPr/>
            <p:nvPr/>
          </p:nvSpPr>
          <p:spPr>
            <a:xfrm flipH="false" flipV="false" rot="0">
              <a:off x="0" y="0"/>
              <a:ext cx="10505679" cy="748904"/>
            </a:xfrm>
            <a:custGeom>
              <a:avLst/>
              <a:gdLst/>
              <a:ahLst/>
              <a:cxnLst/>
              <a:rect r="r" b="b" t="t" l="l"/>
              <a:pathLst>
                <a:path h="748904" w="10505679">
                  <a:moveTo>
                    <a:pt x="0" y="0"/>
                  </a:moveTo>
                  <a:lnTo>
                    <a:pt x="10505679" y="0"/>
                  </a:lnTo>
                  <a:lnTo>
                    <a:pt x="10505679" y="748904"/>
                  </a:lnTo>
                  <a:lnTo>
                    <a:pt x="0" y="748904"/>
                  </a:lnTo>
                  <a:close/>
                </a:path>
              </a:pathLst>
            </a:custGeom>
            <a:solidFill>
              <a:srgbClr val="000000">
                <a:alpha val="0"/>
              </a:srgbClr>
            </a:solidFill>
          </p:spPr>
        </p:sp>
        <p:sp>
          <p:nvSpPr>
            <p:cNvPr name="TextBox 20" id="20"/>
            <p:cNvSpPr txBox="true"/>
            <p:nvPr/>
          </p:nvSpPr>
          <p:spPr>
            <a:xfrm>
              <a:off x="0" y="-85725"/>
              <a:ext cx="10505679" cy="834629"/>
            </a:xfrm>
            <a:prstGeom prst="rect">
              <a:avLst/>
            </a:prstGeom>
          </p:spPr>
          <p:txBody>
            <a:bodyPr anchor="t" rtlCol="false" tIns="0" lIns="0" bIns="0" rIns="0"/>
            <a:lstStyle/>
            <a:p>
              <a:pPr algn="l">
                <a:lnSpc>
                  <a:spcPts val="3686"/>
                </a:lnSpc>
              </a:pPr>
              <a:r>
                <a:rPr lang="en-US" sz="2312">
                  <a:solidFill>
                    <a:srgbClr val="D6E5EF"/>
                  </a:solidFill>
                  <a:latin typeface="Source Sans Pro"/>
                  <a:ea typeface="Source Sans Pro"/>
                  <a:cs typeface="Source Sans Pro"/>
                  <a:sym typeface="Source Sans Pro"/>
                </a:rPr>
                <a:t>Write a poem about a lonely cat.</a:t>
              </a:r>
            </a:p>
          </p:txBody>
        </p:sp>
      </p:grpSp>
      <p:grpSp>
        <p:nvGrpSpPr>
          <p:cNvPr name="Group 21" id="21"/>
          <p:cNvGrpSpPr/>
          <p:nvPr/>
        </p:nvGrpSpPr>
        <p:grpSpPr>
          <a:xfrm rot="0">
            <a:off x="9367094" y="8369052"/>
            <a:ext cx="3500735" cy="447080"/>
            <a:chOff x="0" y="0"/>
            <a:chExt cx="4667647" cy="596107"/>
          </a:xfrm>
        </p:grpSpPr>
        <p:sp>
          <p:nvSpPr>
            <p:cNvPr name="Freeform 22" id="22"/>
            <p:cNvSpPr/>
            <p:nvPr/>
          </p:nvSpPr>
          <p:spPr>
            <a:xfrm flipH="false" flipV="false" rot="0">
              <a:off x="0" y="0"/>
              <a:ext cx="4667647" cy="596107"/>
            </a:xfrm>
            <a:custGeom>
              <a:avLst/>
              <a:gdLst/>
              <a:ahLst/>
              <a:cxnLst/>
              <a:rect r="r" b="b" t="t" l="l"/>
              <a:pathLst>
                <a:path h="596107" w="4667647">
                  <a:moveTo>
                    <a:pt x="0" y="0"/>
                  </a:moveTo>
                  <a:lnTo>
                    <a:pt x="4667647" y="0"/>
                  </a:lnTo>
                  <a:lnTo>
                    <a:pt x="4667647" y="596107"/>
                  </a:lnTo>
                  <a:lnTo>
                    <a:pt x="0" y="596107"/>
                  </a:lnTo>
                  <a:close/>
                </a:path>
              </a:pathLst>
            </a:custGeom>
            <a:solidFill>
              <a:srgbClr val="000000">
                <a:alpha val="0"/>
              </a:srgbClr>
            </a:solidFill>
          </p:spPr>
        </p:sp>
        <p:sp>
          <p:nvSpPr>
            <p:cNvPr name="TextBox 23" id="23"/>
            <p:cNvSpPr txBox="true"/>
            <p:nvPr/>
          </p:nvSpPr>
          <p:spPr>
            <a:xfrm>
              <a:off x="0" y="-19050"/>
              <a:ext cx="4667647" cy="615157"/>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Image</a:t>
              </a:r>
            </a:p>
          </p:txBody>
        </p:sp>
      </p:grpSp>
      <p:grpSp>
        <p:nvGrpSpPr>
          <p:cNvPr name="Group 24" id="24"/>
          <p:cNvGrpSpPr/>
          <p:nvPr/>
        </p:nvGrpSpPr>
        <p:grpSpPr>
          <a:xfrm rot="0">
            <a:off x="9367094" y="8908851"/>
            <a:ext cx="7879407" cy="561678"/>
            <a:chOff x="0" y="0"/>
            <a:chExt cx="10505876" cy="748904"/>
          </a:xfrm>
        </p:grpSpPr>
        <p:sp>
          <p:nvSpPr>
            <p:cNvPr name="Freeform 25" id="25"/>
            <p:cNvSpPr/>
            <p:nvPr/>
          </p:nvSpPr>
          <p:spPr>
            <a:xfrm flipH="false" flipV="false" rot="0">
              <a:off x="0" y="0"/>
              <a:ext cx="10505876" cy="748904"/>
            </a:xfrm>
            <a:custGeom>
              <a:avLst/>
              <a:gdLst/>
              <a:ahLst/>
              <a:cxnLst/>
              <a:rect r="r" b="b" t="t" l="l"/>
              <a:pathLst>
                <a:path h="748904" w="10505876">
                  <a:moveTo>
                    <a:pt x="0" y="0"/>
                  </a:moveTo>
                  <a:lnTo>
                    <a:pt x="10505876" y="0"/>
                  </a:lnTo>
                  <a:lnTo>
                    <a:pt x="10505876" y="748904"/>
                  </a:lnTo>
                  <a:lnTo>
                    <a:pt x="0" y="748904"/>
                  </a:lnTo>
                  <a:close/>
                </a:path>
              </a:pathLst>
            </a:custGeom>
            <a:solidFill>
              <a:srgbClr val="000000">
                <a:alpha val="0"/>
              </a:srgbClr>
            </a:solidFill>
          </p:spPr>
        </p:sp>
        <p:sp>
          <p:nvSpPr>
            <p:cNvPr name="TextBox 26" id="26"/>
            <p:cNvSpPr txBox="true"/>
            <p:nvPr/>
          </p:nvSpPr>
          <p:spPr>
            <a:xfrm>
              <a:off x="0" y="-85725"/>
              <a:ext cx="10505876" cy="834629"/>
            </a:xfrm>
            <a:prstGeom prst="rect">
              <a:avLst/>
            </a:prstGeom>
          </p:spPr>
          <p:txBody>
            <a:bodyPr anchor="t" rtlCol="false" tIns="0" lIns="0" bIns="0" rIns="0"/>
            <a:lstStyle/>
            <a:p>
              <a:pPr algn="l">
                <a:lnSpc>
                  <a:spcPts val="3686"/>
                </a:lnSpc>
              </a:pPr>
              <a:r>
                <a:rPr lang="en-US" sz="2312">
                  <a:solidFill>
                    <a:srgbClr val="D6E5EF"/>
                  </a:solidFill>
                  <a:latin typeface="Source Sans Pro"/>
                  <a:ea typeface="Source Sans Pro"/>
                  <a:cs typeface="Source Sans Pro"/>
                  <a:sym typeface="Source Sans Pro"/>
                </a:rPr>
                <a:t>Generate an image of a futuristic city.</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047155" y="2494360"/>
            <a:ext cx="5098702" cy="3151137"/>
            <a:chOff x="0" y="0"/>
            <a:chExt cx="6798269" cy="4201516"/>
          </a:xfrm>
        </p:grpSpPr>
        <p:sp>
          <p:nvSpPr>
            <p:cNvPr name="Freeform 7" id="7" descr="preencoded.png"/>
            <p:cNvSpPr/>
            <p:nvPr/>
          </p:nvSpPr>
          <p:spPr>
            <a:xfrm flipH="false" flipV="false" rot="0">
              <a:off x="0" y="0"/>
              <a:ext cx="6798310" cy="4201541"/>
            </a:xfrm>
            <a:custGeom>
              <a:avLst/>
              <a:gdLst/>
              <a:ahLst/>
              <a:cxnLst/>
              <a:rect r="r" b="b" t="t" l="l"/>
              <a:pathLst>
                <a:path h="4201541" w="6798310">
                  <a:moveTo>
                    <a:pt x="0" y="0"/>
                  </a:moveTo>
                  <a:lnTo>
                    <a:pt x="6798310" y="0"/>
                  </a:lnTo>
                  <a:lnTo>
                    <a:pt x="6798310" y="4201541"/>
                  </a:lnTo>
                  <a:lnTo>
                    <a:pt x="0" y="4201541"/>
                  </a:lnTo>
                  <a:lnTo>
                    <a:pt x="0" y="0"/>
                  </a:lnTo>
                  <a:close/>
                </a:path>
              </a:pathLst>
            </a:custGeom>
            <a:blipFill>
              <a:blip r:embed="rId3"/>
              <a:stretch>
                <a:fillRect l="0" t="-53" r="0" b="-53"/>
              </a:stretch>
            </a:blipFill>
          </p:spPr>
        </p:sp>
      </p:grpSp>
      <p:grpSp>
        <p:nvGrpSpPr>
          <p:cNvPr name="Group 8" id="8"/>
          <p:cNvGrpSpPr/>
          <p:nvPr/>
        </p:nvGrpSpPr>
        <p:grpSpPr>
          <a:xfrm rot="0">
            <a:off x="6594574" y="2494360"/>
            <a:ext cx="5098702" cy="3151137"/>
            <a:chOff x="0" y="0"/>
            <a:chExt cx="6798269" cy="4201516"/>
          </a:xfrm>
        </p:grpSpPr>
        <p:sp>
          <p:nvSpPr>
            <p:cNvPr name="Freeform 9" id="9" descr="preencoded.png"/>
            <p:cNvSpPr/>
            <p:nvPr/>
          </p:nvSpPr>
          <p:spPr>
            <a:xfrm flipH="false" flipV="false" rot="0">
              <a:off x="0" y="0"/>
              <a:ext cx="6798310" cy="4201541"/>
            </a:xfrm>
            <a:custGeom>
              <a:avLst/>
              <a:gdLst/>
              <a:ahLst/>
              <a:cxnLst/>
              <a:rect r="r" b="b" t="t" l="l"/>
              <a:pathLst>
                <a:path h="4201541" w="6798310">
                  <a:moveTo>
                    <a:pt x="0" y="0"/>
                  </a:moveTo>
                  <a:lnTo>
                    <a:pt x="6798310" y="0"/>
                  </a:lnTo>
                  <a:lnTo>
                    <a:pt x="6798310" y="4201541"/>
                  </a:lnTo>
                  <a:lnTo>
                    <a:pt x="0" y="4201541"/>
                  </a:lnTo>
                  <a:lnTo>
                    <a:pt x="0" y="0"/>
                  </a:lnTo>
                  <a:close/>
                </a:path>
              </a:pathLst>
            </a:custGeom>
            <a:blipFill>
              <a:blip r:embed="rId4"/>
              <a:stretch>
                <a:fillRect l="0" t="-53" r="0" b="-53"/>
              </a:stretch>
            </a:blipFill>
          </p:spPr>
        </p:sp>
      </p:grpSp>
      <p:grpSp>
        <p:nvGrpSpPr>
          <p:cNvPr name="Group 10" id="10"/>
          <p:cNvGrpSpPr/>
          <p:nvPr/>
        </p:nvGrpSpPr>
        <p:grpSpPr>
          <a:xfrm rot="0">
            <a:off x="12141994" y="2494360"/>
            <a:ext cx="5098851" cy="3151286"/>
            <a:chOff x="0" y="0"/>
            <a:chExt cx="6798468" cy="4201715"/>
          </a:xfrm>
        </p:grpSpPr>
        <p:sp>
          <p:nvSpPr>
            <p:cNvPr name="Freeform 11" id="11" descr="preencoded.png"/>
            <p:cNvSpPr/>
            <p:nvPr/>
          </p:nvSpPr>
          <p:spPr>
            <a:xfrm flipH="false" flipV="false" rot="0">
              <a:off x="0" y="0"/>
              <a:ext cx="6798437" cy="4201668"/>
            </a:xfrm>
            <a:custGeom>
              <a:avLst/>
              <a:gdLst/>
              <a:ahLst/>
              <a:cxnLst/>
              <a:rect r="r" b="b" t="t" l="l"/>
              <a:pathLst>
                <a:path h="4201668" w="6798437">
                  <a:moveTo>
                    <a:pt x="0" y="0"/>
                  </a:moveTo>
                  <a:lnTo>
                    <a:pt x="6798437" y="0"/>
                  </a:lnTo>
                  <a:lnTo>
                    <a:pt x="6798437" y="4201668"/>
                  </a:lnTo>
                  <a:lnTo>
                    <a:pt x="0" y="4201668"/>
                  </a:lnTo>
                  <a:lnTo>
                    <a:pt x="0" y="0"/>
                  </a:lnTo>
                  <a:close/>
                </a:path>
              </a:pathLst>
            </a:custGeom>
            <a:blipFill>
              <a:blip r:embed="rId5"/>
              <a:stretch>
                <a:fillRect l="0" t="-52" r="0" b="-53"/>
              </a:stretch>
            </a:blipFill>
          </p:spPr>
        </p:sp>
      </p:grpSp>
      <p:grpSp>
        <p:nvGrpSpPr>
          <p:cNvPr name="Group 12" id="12"/>
          <p:cNvGrpSpPr/>
          <p:nvPr/>
        </p:nvGrpSpPr>
        <p:grpSpPr>
          <a:xfrm rot="0">
            <a:off x="15935065" y="210590"/>
            <a:ext cx="2245220" cy="471496"/>
            <a:chOff x="0" y="0"/>
            <a:chExt cx="2993627" cy="628661"/>
          </a:xfrm>
        </p:grpSpPr>
        <p:sp>
          <p:nvSpPr>
            <p:cNvPr name="Freeform 13" id="13"/>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6"/>
              <a:stretch>
                <a:fillRect l="0" t="0" r="0" b="-1"/>
              </a:stretch>
            </a:blipFill>
          </p:spPr>
        </p:sp>
      </p:grpSp>
      <p:grpSp>
        <p:nvGrpSpPr>
          <p:cNvPr name="Group 14" id="14"/>
          <p:cNvGrpSpPr/>
          <p:nvPr/>
        </p:nvGrpSpPr>
        <p:grpSpPr>
          <a:xfrm rot="0">
            <a:off x="1047155" y="996851"/>
            <a:ext cx="7040612" cy="899071"/>
            <a:chOff x="0" y="0"/>
            <a:chExt cx="9387483" cy="1198761"/>
          </a:xfrm>
        </p:grpSpPr>
        <p:sp>
          <p:nvSpPr>
            <p:cNvPr name="Freeform 15" id="15"/>
            <p:cNvSpPr/>
            <p:nvPr/>
          </p:nvSpPr>
          <p:spPr>
            <a:xfrm flipH="false" flipV="false" rot="0">
              <a:off x="0" y="0"/>
              <a:ext cx="9387483" cy="1198761"/>
            </a:xfrm>
            <a:custGeom>
              <a:avLst/>
              <a:gdLst/>
              <a:ahLst/>
              <a:cxnLst/>
              <a:rect r="r" b="b" t="t" l="l"/>
              <a:pathLst>
                <a:path h="1198761" w="9387483">
                  <a:moveTo>
                    <a:pt x="0" y="0"/>
                  </a:moveTo>
                  <a:lnTo>
                    <a:pt x="9387483" y="0"/>
                  </a:lnTo>
                  <a:lnTo>
                    <a:pt x="9387483" y="1198761"/>
                  </a:lnTo>
                  <a:lnTo>
                    <a:pt x="0" y="1198761"/>
                  </a:lnTo>
                  <a:close/>
                </a:path>
              </a:pathLst>
            </a:custGeom>
            <a:solidFill>
              <a:srgbClr val="000000">
                <a:alpha val="0"/>
              </a:srgbClr>
            </a:solidFill>
          </p:spPr>
        </p:sp>
        <p:sp>
          <p:nvSpPr>
            <p:cNvPr name="TextBox 16" id="16"/>
            <p:cNvSpPr txBox="true"/>
            <p:nvPr/>
          </p:nvSpPr>
          <p:spPr>
            <a:xfrm>
              <a:off x="0" y="-19050"/>
              <a:ext cx="9387483" cy="1217811"/>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Job Profiles </a:t>
              </a:r>
            </a:p>
          </p:txBody>
        </p:sp>
      </p:grpSp>
      <p:grpSp>
        <p:nvGrpSpPr>
          <p:cNvPr name="Group 17" id="17"/>
          <p:cNvGrpSpPr/>
          <p:nvPr/>
        </p:nvGrpSpPr>
        <p:grpSpPr>
          <a:xfrm rot="0">
            <a:off x="1047155" y="6009977"/>
            <a:ext cx="3908524" cy="449461"/>
            <a:chOff x="0" y="0"/>
            <a:chExt cx="5211365" cy="599281"/>
          </a:xfrm>
        </p:grpSpPr>
        <p:sp>
          <p:nvSpPr>
            <p:cNvPr name="Freeform 18" id="18"/>
            <p:cNvSpPr/>
            <p:nvPr/>
          </p:nvSpPr>
          <p:spPr>
            <a:xfrm flipH="false" flipV="false" rot="0">
              <a:off x="0" y="0"/>
              <a:ext cx="5211365" cy="599281"/>
            </a:xfrm>
            <a:custGeom>
              <a:avLst/>
              <a:gdLst/>
              <a:ahLst/>
              <a:cxnLst/>
              <a:rect r="r" b="b" t="t" l="l"/>
              <a:pathLst>
                <a:path h="599281" w="5211365">
                  <a:moveTo>
                    <a:pt x="0" y="0"/>
                  </a:moveTo>
                  <a:lnTo>
                    <a:pt x="5211365" y="0"/>
                  </a:lnTo>
                  <a:lnTo>
                    <a:pt x="5211365" y="599281"/>
                  </a:lnTo>
                  <a:lnTo>
                    <a:pt x="0" y="599281"/>
                  </a:lnTo>
                  <a:close/>
                </a:path>
              </a:pathLst>
            </a:custGeom>
            <a:solidFill>
              <a:srgbClr val="000000">
                <a:alpha val="0"/>
              </a:srgbClr>
            </a:solidFill>
          </p:spPr>
        </p:sp>
        <p:sp>
          <p:nvSpPr>
            <p:cNvPr name="TextBox 19" id="19"/>
            <p:cNvSpPr txBox="true"/>
            <p:nvPr/>
          </p:nvSpPr>
          <p:spPr>
            <a:xfrm>
              <a:off x="0" y="-19050"/>
              <a:ext cx="5211365"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Data Scientist /Analysis</a:t>
              </a:r>
            </a:p>
          </p:txBody>
        </p:sp>
      </p:grpSp>
      <p:grpSp>
        <p:nvGrpSpPr>
          <p:cNvPr name="Group 20" id="20"/>
          <p:cNvGrpSpPr/>
          <p:nvPr/>
        </p:nvGrpSpPr>
        <p:grpSpPr>
          <a:xfrm rot="0">
            <a:off x="1047155" y="6543675"/>
            <a:ext cx="5098702" cy="2498675"/>
            <a:chOff x="0" y="0"/>
            <a:chExt cx="6798269" cy="3331567"/>
          </a:xfrm>
        </p:grpSpPr>
        <p:sp>
          <p:nvSpPr>
            <p:cNvPr name="Freeform 21" id="21"/>
            <p:cNvSpPr/>
            <p:nvPr/>
          </p:nvSpPr>
          <p:spPr>
            <a:xfrm flipH="false" flipV="false" rot="0">
              <a:off x="0" y="0"/>
              <a:ext cx="6798270" cy="3331567"/>
            </a:xfrm>
            <a:custGeom>
              <a:avLst/>
              <a:gdLst/>
              <a:ahLst/>
              <a:cxnLst/>
              <a:rect r="r" b="b" t="t" l="l"/>
              <a:pathLst>
                <a:path h="3331567" w="6798270">
                  <a:moveTo>
                    <a:pt x="0" y="0"/>
                  </a:moveTo>
                  <a:lnTo>
                    <a:pt x="6798270" y="0"/>
                  </a:lnTo>
                  <a:lnTo>
                    <a:pt x="6798270" y="3331567"/>
                  </a:lnTo>
                  <a:lnTo>
                    <a:pt x="0" y="3331567"/>
                  </a:lnTo>
                  <a:close/>
                </a:path>
              </a:pathLst>
            </a:custGeom>
            <a:solidFill>
              <a:srgbClr val="000000">
                <a:alpha val="0"/>
              </a:srgbClr>
            </a:solidFill>
          </p:spPr>
        </p:sp>
        <p:sp>
          <p:nvSpPr>
            <p:cNvPr name="TextBox 22" id="22"/>
            <p:cNvSpPr txBox="true"/>
            <p:nvPr/>
          </p:nvSpPr>
          <p:spPr>
            <a:xfrm>
              <a:off x="0" y="-95250"/>
              <a:ext cx="6798269" cy="3426817"/>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A data scientist needs expertise in programming (Python, SQL), statistics, machine learning, data visualization, big data, cloud computing, and business problem-solving. </a:t>
              </a:r>
              <a:r>
                <a:rPr lang="en-US" sz="2312">
                  <a:solidFill>
                    <a:srgbClr val="000000"/>
                  </a:solidFill>
                  <a:latin typeface="Source Sans Pro"/>
                  <a:ea typeface="Source Sans Pro"/>
                  <a:cs typeface="Source Sans Pro"/>
                  <a:sym typeface="Source Sans Pro"/>
                </a:rPr>
                <a:t>🚀</a:t>
              </a:r>
            </a:p>
          </p:txBody>
        </p:sp>
      </p:grpSp>
      <p:grpSp>
        <p:nvGrpSpPr>
          <p:cNvPr name="Group 23" id="23"/>
          <p:cNvGrpSpPr/>
          <p:nvPr/>
        </p:nvGrpSpPr>
        <p:grpSpPr>
          <a:xfrm rot="0">
            <a:off x="6594574" y="6009977"/>
            <a:ext cx="3520231" cy="449461"/>
            <a:chOff x="0" y="0"/>
            <a:chExt cx="4693641" cy="599281"/>
          </a:xfrm>
        </p:grpSpPr>
        <p:sp>
          <p:nvSpPr>
            <p:cNvPr name="Freeform 24" id="24"/>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25" id="25"/>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Prompt Engineer</a:t>
              </a:r>
            </a:p>
          </p:txBody>
        </p:sp>
      </p:grpSp>
      <p:grpSp>
        <p:nvGrpSpPr>
          <p:cNvPr name="Group 26" id="26"/>
          <p:cNvGrpSpPr/>
          <p:nvPr/>
        </p:nvGrpSpPr>
        <p:grpSpPr>
          <a:xfrm rot="0">
            <a:off x="6594574" y="6543675"/>
            <a:ext cx="5098702" cy="2019895"/>
            <a:chOff x="0" y="0"/>
            <a:chExt cx="6798269" cy="2693193"/>
          </a:xfrm>
        </p:grpSpPr>
        <p:sp>
          <p:nvSpPr>
            <p:cNvPr name="Freeform 27" id="27"/>
            <p:cNvSpPr/>
            <p:nvPr/>
          </p:nvSpPr>
          <p:spPr>
            <a:xfrm flipH="false" flipV="false" rot="0">
              <a:off x="0" y="0"/>
              <a:ext cx="6798270" cy="2693193"/>
            </a:xfrm>
            <a:custGeom>
              <a:avLst/>
              <a:gdLst/>
              <a:ahLst/>
              <a:cxnLst/>
              <a:rect r="r" b="b" t="t" l="l"/>
              <a:pathLst>
                <a:path h="2693193" w="6798270">
                  <a:moveTo>
                    <a:pt x="0" y="0"/>
                  </a:moveTo>
                  <a:lnTo>
                    <a:pt x="6798270" y="0"/>
                  </a:lnTo>
                  <a:lnTo>
                    <a:pt x="6798270" y="2693193"/>
                  </a:lnTo>
                  <a:lnTo>
                    <a:pt x="0" y="2693193"/>
                  </a:lnTo>
                  <a:close/>
                </a:path>
              </a:pathLst>
            </a:custGeom>
            <a:solidFill>
              <a:srgbClr val="000000">
                <a:alpha val="0"/>
              </a:srgbClr>
            </a:solidFill>
          </p:spPr>
        </p:sp>
        <p:sp>
          <p:nvSpPr>
            <p:cNvPr name="TextBox 28" id="28"/>
            <p:cNvSpPr txBox="true"/>
            <p:nvPr/>
          </p:nvSpPr>
          <p:spPr>
            <a:xfrm>
              <a:off x="0" y="-95250"/>
              <a:ext cx="6798269" cy="278844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Expertise in </a:t>
              </a:r>
              <a:r>
                <a:rPr lang="en-US" sz="2312" b="true">
                  <a:solidFill>
                    <a:srgbClr val="D6E5EF"/>
                  </a:solidFill>
                  <a:latin typeface="Source Sans Pro Bold"/>
                  <a:ea typeface="Source Sans Pro Bold"/>
                  <a:cs typeface="Source Sans Pro Bold"/>
                  <a:sym typeface="Source Sans Pro Bold"/>
                </a:rPr>
                <a:t>AI prompt crafting</a:t>
              </a:r>
              <a:r>
                <a:rPr lang="en-US" sz="2312">
                  <a:solidFill>
                    <a:srgbClr val="D6E5EF"/>
                  </a:solidFill>
                  <a:latin typeface="Source Sans Pro"/>
                  <a:ea typeface="Source Sans Pro"/>
                  <a:cs typeface="Source Sans Pro"/>
                  <a:sym typeface="Source Sans Pro"/>
                </a:rPr>
                <a:t>, NLP, LLM fine-tuning, creative thinking, problem-solving, and optimizing AI outputs for accuracy and efficiency </a:t>
              </a:r>
              <a:r>
                <a:rPr lang="en-US" sz="2312">
                  <a:solidFill>
                    <a:srgbClr val="000000"/>
                  </a:solidFill>
                  <a:latin typeface="Source Sans Pro"/>
                  <a:ea typeface="Source Sans Pro"/>
                  <a:cs typeface="Source Sans Pro"/>
                  <a:sym typeface="Source Sans Pro"/>
                </a:rPr>
                <a:t>🚀</a:t>
              </a:r>
            </a:p>
          </p:txBody>
        </p:sp>
      </p:grpSp>
      <p:grpSp>
        <p:nvGrpSpPr>
          <p:cNvPr name="Group 29" id="29"/>
          <p:cNvGrpSpPr/>
          <p:nvPr/>
        </p:nvGrpSpPr>
        <p:grpSpPr>
          <a:xfrm rot="0">
            <a:off x="12141994" y="6010126"/>
            <a:ext cx="3520231" cy="449461"/>
            <a:chOff x="0" y="0"/>
            <a:chExt cx="4693641" cy="599281"/>
          </a:xfrm>
        </p:grpSpPr>
        <p:sp>
          <p:nvSpPr>
            <p:cNvPr name="Freeform 30" id="30"/>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31" id="31"/>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AI Engineer </a:t>
              </a:r>
            </a:p>
          </p:txBody>
        </p:sp>
      </p:grpSp>
      <p:grpSp>
        <p:nvGrpSpPr>
          <p:cNvPr name="Group 32" id="32"/>
          <p:cNvGrpSpPr/>
          <p:nvPr/>
        </p:nvGrpSpPr>
        <p:grpSpPr>
          <a:xfrm rot="0">
            <a:off x="12141994" y="6543824"/>
            <a:ext cx="5098851" cy="2019895"/>
            <a:chOff x="0" y="0"/>
            <a:chExt cx="6798468" cy="2693193"/>
          </a:xfrm>
        </p:grpSpPr>
        <p:sp>
          <p:nvSpPr>
            <p:cNvPr name="Freeform 33" id="33"/>
            <p:cNvSpPr/>
            <p:nvPr/>
          </p:nvSpPr>
          <p:spPr>
            <a:xfrm flipH="false" flipV="false" rot="0">
              <a:off x="0" y="0"/>
              <a:ext cx="6798468" cy="2693193"/>
            </a:xfrm>
            <a:custGeom>
              <a:avLst/>
              <a:gdLst/>
              <a:ahLst/>
              <a:cxnLst/>
              <a:rect r="r" b="b" t="t" l="l"/>
              <a:pathLst>
                <a:path h="2693193" w="6798468">
                  <a:moveTo>
                    <a:pt x="0" y="0"/>
                  </a:moveTo>
                  <a:lnTo>
                    <a:pt x="6798468" y="0"/>
                  </a:lnTo>
                  <a:lnTo>
                    <a:pt x="6798468" y="2693193"/>
                  </a:lnTo>
                  <a:lnTo>
                    <a:pt x="0" y="2693193"/>
                  </a:lnTo>
                  <a:close/>
                </a:path>
              </a:pathLst>
            </a:custGeom>
            <a:solidFill>
              <a:srgbClr val="000000">
                <a:alpha val="0"/>
              </a:srgbClr>
            </a:solidFill>
          </p:spPr>
        </p:sp>
        <p:sp>
          <p:nvSpPr>
            <p:cNvPr name="TextBox 34" id="34"/>
            <p:cNvSpPr txBox="true"/>
            <p:nvPr/>
          </p:nvSpPr>
          <p:spPr>
            <a:xfrm>
              <a:off x="0" y="-114300"/>
              <a:ext cx="6798468" cy="2807493"/>
            </a:xfrm>
            <a:prstGeom prst="rect">
              <a:avLst/>
            </a:prstGeom>
          </p:spPr>
          <p:txBody>
            <a:bodyPr anchor="t" rtlCol="false" tIns="0" lIns="0" bIns="0" rIns="0"/>
            <a:lstStyle/>
            <a:p>
              <a:pPr algn="l">
                <a:lnSpc>
                  <a:spcPts val="3750"/>
                </a:lnSpc>
              </a:pPr>
              <a:r>
                <a:rPr lang="en-US" sz="2312">
                  <a:solidFill>
                    <a:srgbClr val="D6E5EF"/>
                  </a:solidFill>
                  <a:latin typeface="Arimo"/>
                  <a:ea typeface="Arimo"/>
                  <a:cs typeface="Arimo"/>
                  <a:sym typeface="Arimo"/>
                </a:rPr>
                <a:t>Skills in </a:t>
              </a:r>
              <a:r>
                <a:rPr lang="en-US" sz="2312" b="true">
                  <a:solidFill>
                    <a:srgbClr val="D6E5EF"/>
                  </a:solidFill>
                  <a:latin typeface="Arimo Bold"/>
                  <a:ea typeface="Arimo Bold"/>
                  <a:cs typeface="Arimo Bold"/>
                  <a:sym typeface="Arimo Bold"/>
                </a:rPr>
                <a:t>machine learning, deep learning, LLM, RAG, Python, TensorFlow/PyTorch, cloud </a:t>
              </a:r>
              <a:r>
                <a:rPr lang="en-US" sz="2312">
                  <a:solidFill>
                    <a:srgbClr val="D6E5EF"/>
                  </a:solidFill>
                  <a:latin typeface="Arimo"/>
                  <a:ea typeface="Arimo"/>
                  <a:cs typeface="Arimo"/>
                  <a:sym typeface="Arimo"/>
                </a:rPr>
                <a:t>and deploying AI models into production. </a:t>
              </a:r>
              <a:r>
                <a:rPr lang="en-US" sz="2312">
                  <a:solidFill>
                    <a:srgbClr val="000000"/>
                  </a:solidFill>
                  <a:latin typeface="Arimo"/>
                  <a:ea typeface="Arimo"/>
                  <a:cs typeface="Arimo"/>
                  <a:sym typeface="Arimo"/>
                </a:rPr>
                <a:t>🚀</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grpSp>
        <p:nvGrpSpPr>
          <p:cNvPr name="Group 8" id="8"/>
          <p:cNvGrpSpPr/>
          <p:nvPr/>
        </p:nvGrpSpPr>
        <p:grpSpPr>
          <a:xfrm rot="0">
            <a:off x="7905155" y="3483025"/>
            <a:ext cx="4518279" cy="2654045"/>
            <a:chOff x="0" y="0"/>
            <a:chExt cx="6024372" cy="3538727"/>
          </a:xfrm>
        </p:grpSpPr>
        <p:sp>
          <p:nvSpPr>
            <p:cNvPr name="Freeform 9" id="9"/>
            <p:cNvSpPr/>
            <p:nvPr/>
          </p:nvSpPr>
          <p:spPr>
            <a:xfrm flipH="false" flipV="false" rot="0">
              <a:off x="0" y="0"/>
              <a:ext cx="6024372" cy="3538728"/>
            </a:xfrm>
            <a:custGeom>
              <a:avLst/>
              <a:gdLst/>
              <a:ahLst/>
              <a:cxnLst/>
              <a:rect r="r" b="b" t="t" l="l"/>
              <a:pathLst>
                <a:path h="3538728" w="6024372">
                  <a:moveTo>
                    <a:pt x="0" y="59817"/>
                  </a:moveTo>
                  <a:cubicBezTo>
                    <a:pt x="0" y="26797"/>
                    <a:pt x="26797" y="0"/>
                    <a:pt x="59817" y="0"/>
                  </a:cubicBezTo>
                  <a:lnTo>
                    <a:pt x="5964555" y="0"/>
                  </a:lnTo>
                  <a:cubicBezTo>
                    <a:pt x="5997575" y="0"/>
                    <a:pt x="6024372" y="26797"/>
                    <a:pt x="6024372" y="59817"/>
                  </a:cubicBezTo>
                  <a:lnTo>
                    <a:pt x="6024372" y="3478911"/>
                  </a:lnTo>
                  <a:cubicBezTo>
                    <a:pt x="6024372" y="3511931"/>
                    <a:pt x="5997575" y="3538728"/>
                    <a:pt x="5964555" y="3538728"/>
                  </a:cubicBezTo>
                  <a:lnTo>
                    <a:pt x="59817" y="3538728"/>
                  </a:lnTo>
                  <a:cubicBezTo>
                    <a:pt x="26797" y="3538728"/>
                    <a:pt x="0" y="3511931"/>
                    <a:pt x="0" y="3478911"/>
                  </a:cubicBezTo>
                  <a:close/>
                </a:path>
              </a:pathLst>
            </a:custGeom>
            <a:solidFill>
              <a:srgbClr val="444752"/>
            </a:solidFill>
          </p:spPr>
        </p:sp>
      </p:grpSp>
      <p:grpSp>
        <p:nvGrpSpPr>
          <p:cNvPr name="Group 10" id="10"/>
          <p:cNvGrpSpPr/>
          <p:nvPr/>
        </p:nvGrpSpPr>
        <p:grpSpPr>
          <a:xfrm rot="0">
            <a:off x="12722572" y="3483025"/>
            <a:ext cx="4518279" cy="2654045"/>
            <a:chOff x="0" y="0"/>
            <a:chExt cx="6024372" cy="3538727"/>
          </a:xfrm>
        </p:grpSpPr>
        <p:sp>
          <p:nvSpPr>
            <p:cNvPr name="Freeform 11" id="11"/>
            <p:cNvSpPr/>
            <p:nvPr/>
          </p:nvSpPr>
          <p:spPr>
            <a:xfrm flipH="false" flipV="false" rot="0">
              <a:off x="0" y="0"/>
              <a:ext cx="6024372" cy="3538728"/>
            </a:xfrm>
            <a:custGeom>
              <a:avLst/>
              <a:gdLst/>
              <a:ahLst/>
              <a:cxnLst/>
              <a:rect r="r" b="b" t="t" l="l"/>
              <a:pathLst>
                <a:path h="3538728" w="6024372">
                  <a:moveTo>
                    <a:pt x="0" y="59817"/>
                  </a:moveTo>
                  <a:cubicBezTo>
                    <a:pt x="0" y="26797"/>
                    <a:pt x="26797" y="0"/>
                    <a:pt x="59817" y="0"/>
                  </a:cubicBezTo>
                  <a:lnTo>
                    <a:pt x="5964555" y="0"/>
                  </a:lnTo>
                  <a:cubicBezTo>
                    <a:pt x="5997575" y="0"/>
                    <a:pt x="6024372" y="26797"/>
                    <a:pt x="6024372" y="59817"/>
                  </a:cubicBezTo>
                  <a:lnTo>
                    <a:pt x="6024372" y="3478911"/>
                  </a:lnTo>
                  <a:cubicBezTo>
                    <a:pt x="6024372" y="3511931"/>
                    <a:pt x="5997575" y="3538728"/>
                    <a:pt x="5964555" y="3538728"/>
                  </a:cubicBezTo>
                  <a:lnTo>
                    <a:pt x="59817" y="3538728"/>
                  </a:lnTo>
                  <a:cubicBezTo>
                    <a:pt x="26797" y="3538728"/>
                    <a:pt x="0" y="3511931"/>
                    <a:pt x="0" y="3478911"/>
                  </a:cubicBezTo>
                  <a:close/>
                </a:path>
              </a:pathLst>
            </a:custGeom>
            <a:solidFill>
              <a:srgbClr val="444752"/>
            </a:solidFill>
          </p:spPr>
        </p:sp>
      </p:grpSp>
      <p:grpSp>
        <p:nvGrpSpPr>
          <p:cNvPr name="Group 12" id="12"/>
          <p:cNvGrpSpPr/>
          <p:nvPr/>
        </p:nvGrpSpPr>
        <p:grpSpPr>
          <a:xfrm rot="0">
            <a:off x="7905155" y="6436221"/>
            <a:ext cx="9335643" cy="1696498"/>
            <a:chOff x="0" y="0"/>
            <a:chExt cx="12447524" cy="2261997"/>
          </a:xfrm>
        </p:grpSpPr>
        <p:sp>
          <p:nvSpPr>
            <p:cNvPr name="Freeform 13" id="13"/>
            <p:cNvSpPr/>
            <p:nvPr/>
          </p:nvSpPr>
          <p:spPr>
            <a:xfrm flipH="false" flipV="false" rot="0">
              <a:off x="0" y="0"/>
              <a:ext cx="12447524" cy="2261997"/>
            </a:xfrm>
            <a:custGeom>
              <a:avLst/>
              <a:gdLst/>
              <a:ahLst/>
              <a:cxnLst/>
              <a:rect r="r" b="b" t="t" l="l"/>
              <a:pathLst>
                <a:path h="2261997" w="12447524">
                  <a:moveTo>
                    <a:pt x="0" y="59817"/>
                  </a:moveTo>
                  <a:cubicBezTo>
                    <a:pt x="0" y="26797"/>
                    <a:pt x="26797" y="0"/>
                    <a:pt x="59817" y="0"/>
                  </a:cubicBezTo>
                  <a:lnTo>
                    <a:pt x="12387707" y="0"/>
                  </a:lnTo>
                  <a:cubicBezTo>
                    <a:pt x="12420727" y="0"/>
                    <a:pt x="12447524" y="26797"/>
                    <a:pt x="12447524" y="59817"/>
                  </a:cubicBezTo>
                  <a:lnTo>
                    <a:pt x="12447524" y="2202180"/>
                  </a:lnTo>
                  <a:cubicBezTo>
                    <a:pt x="12447524" y="2235200"/>
                    <a:pt x="12420727" y="2261997"/>
                    <a:pt x="12387707" y="2261997"/>
                  </a:cubicBezTo>
                  <a:lnTo>
                    <a:pt x="59817" y="2261997"/>
                  </a:lnTo>
                  <a:cubicBezTo>
                    <a:pt x="26797" y="2261997"/>
                    <a:pt x="0" y="2235200"/>
                    <a:pt x="0" y="2202180"/>
                  </a:cubicBezTo>
                  <a:close/>
                </a:path>
              </a:pathLst>
            </a:custGeom>
            <a:solidFill>
              <a:srgbClr val="444752"/>
            </a:solidFill>
          </p:spPr>
        </p:sp>
      </p:grpSp>
      <p:grpSp>
        <p:nvGrpSpPr>
          <p:cNvPr name="Group 14" id="14"/>
          <p:cNvGrpSpPr/>
          <p:nvPr/>
        </p:nvGrpSpPr>
        <p:grpSpPr>
          <a:xfrm rot="0">
            <a:off x="15922351" y="92325"/>
            <a:ext cx="2245220" cy="471496"/>
            <a:chOff x="0" y="0"/>
            <a:chExt cx="2993627" cy="628661"/>
          </a:xfrm>
        </p:grpSpPr>
        <p:sp>
          <p:nvSpPr>
            <p:cNvPr name="Freeform 15" id="15"/>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4"/>
              <a:stretch>
                <a:fillRect l="0" t="0" r="0" b="-1"/>
              </a:stretch>
            </a:blipFill>
          </p:spPr>
        </p:sp>
      </p:grpSp>
      <p:grpSp>
        <p:nvGrpSpPr>
          <p:cNvPr name="Group 16" id="16"/>
          <p:cNvGrpSpPr/>
          <p:nvPr/>
        </p:nvGrpSpPr>
        <p:grpSpPr>
          <a:xfrm rot="0">
            <a:off x="7905155" y="2135237"/>
            <a:ext cx="7445871" cy="899071"/>
            <a:chOff x="0" y="0"/>
            <a:chExt cx="9927828" cy="1198761"/>
          </a:xfrm>
        </p:grpSpPr>
        <p:sp>
          <p:nvSpPr>
            <p:cNvPr name="Freeform 17" id="17"/>
            <p:cNvSpPr/>
            <p:nvPr/>
          </p:nvSpPr>
          <p:spPr>
            <a:xfrm flipH="false" flipV="false" rot="0">
              <a:off x="0" y="0"/>
              <a:ext cx="9927828" cy="1198761"/>
            </a:xfrm>
            <a:custGeom>
              <a:avLst/>
              <a:gdLst/>
              <a:ahLst/>
              <a:cxnLst/>
              <a:rect r="r" b="b" t="t" l="l"/>
              <a:pathLst>
                <a:path h="1198761" w="9927828">
                  <a:moveTo>
                    <a:pt x="0" y="0"/>
                  </a:moveTo>
                  <a:lnTo>
                    <a:pt x="9927828" y="0"/>
                  </a:lnTo>
                  <a:lnTo>
                    <a:pt x="9927828" y="1198761"/>
                  </a:lnTo>
                  <a:lnTo>
                    <a:pt x="0" y="1198761"/>
                  </a:lnTo>
                  <a:close/>
                </a:path>
              </a:pathLst>
            </a:custGeom>
            <a:solidFill>
              <a:srgbClr val="000000">
                <a:alpha val="0"/>
              </a:srgbClr>
            </a:solidFill>
          </p:spPr>
        </p:sp>
        <p:sp>
          <p:nvSpPr>
            <p:cNvPr name="TextBox 18" id="18"/>
            <p:cNvSpPr txBox="true"/>
            <p:nvPr/>
          </p:nvSpPr>
          <p:spPr>
            <a:xfrm>
              <a:off x="0" y="-19050"/>
              <a:ext cx="9927828" cy="1217811"/>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What is Generative AI?</a:t>
              </a:r>
            </a:p>
          </p:txBody>
        </p:sp>
      </p:grpSp>
      <p:grpSp>
        <p:nvGrpSpPr>
          <p:cNvPr name="Group 19" id="19"/>
          <p:cNvGrpSpPr/>
          <p:nvPr/>
        </p:nvGrpSpPr>
        <p:grpSpPr>
          <a:xfrm rot="0">
            <a:off x="8204299" y="3772644"/>
            <a:ext cx="3520231" cy="449461"/>
            <a:chOff x="0" y="0"/>
            <a:chExt cx="4693641" cy="599281"/>
          </a:xfrm>
        </p:grpSpPr>
        <p:sp>
          <p:nvSpPr>
            <p:cNvPr name="Freeform 20" id="20"/>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21" id="21"/>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Definition</a:t>
              </a:r>
            </a:p>
          </p:txBody>
        </p:sp>
      </p:grpSp>
      <p:grpSp>
        <p:nvGrpSpPr>
          <p:cNvPr name="Group 22" id="22"/>
          <p:cNvGrpSpPr/>
          <p:nvPr/>
        </p:nvGrpSpPr>
        <p:grpSpPr>
          <a:xfrm rot="0">
            <a:off x="8204299" y="4306341"/>
            <a:ext cx="3919984" cy="1531590"/>
            <a:chOff x="0" y="0"/>
            <a:chExt cx="5226645" cy="2042120"/>
          </a:xfrm>
        </p:grpSpPr>
        <p:sp>
          <p:nvSpPr>
            <p:cNvPr name="Freeform 23" id="23"/>
            <p:cNvSpPr/>
            <p:nvPr/>
          </p:nvSpPr>
          <p:spPr>
            <a:xfrm flipH="false" flipV="false" rot="0">
              <a:off x="0" y="0"/>
              <a:ext cx="5226645" cy="2042120"/>
            </a:xfrm>
            <a:custGeom>
              <a:avLst/>
              <a:gdLst/>
              <a:ahLst/>
              <a:cxnLst/>
              <a:rect r="r" b="b" t="t" l="l"/>
              <a:pathLst>
                <a:path h="2042120" w="5226645">
                  <a:moveTo>
                    <a:pt x="0" y="0"/>
                  </a:moveTo>
                  <a:lnTo>
                    <a:pt x="5226645" y="0"/>
                  </a:lnTo>
                  <a:lnTo>
                    <a:pt x="5226645" y="2042120"/>
                  </a:lnTo>
                  <a:lnTo>
                    <a:pt x="0" y="2042120"/>
                  </a:lnTo>
                  <a:close/>
                </a:path>
              </a:pathLst>
            </a:custGeom>
            <a:solidFill>
              <a:srgbClr val="000000">
                <a:alpha val="0"/>
              </a:srgbClr>
            </a:solidFill>
          </p:spPr>
        </p:sp>
        <p:sp>
          <p:nvSpPr>
            <p:cNvPr name="TextBox 24" id="24"/>
            <p:cNvSpPr txBox="true"/>
            <p:nvPr/>
          </p:nvSpPr>
          <p:spPr>
            <a:xfrm>
              <a:off x="0" y="-95250"/>
              <a:ext cx="5226645" cy="2137370"/>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AI that creates new content, including text, images, audio, video, and code.</a:t>
              </a:r>
            </a:p>
          </p:txBody>
        </p:sp>
      </p:grpSp>
      <p:grpSp>
        <p:nvGrpSpPr>
          <p:cNvPr name="Group 25" id="25"/>
          <p:cNvGrpSpPr/>
          <p:nvPr/>
        </p:nvGrpSpPr>
        <p:grpSpPr>
          <a:xfrm rot="0">
            <a:off x="13021716" y="3772644"/>
            <a:ext cx="3520231" cy="449461"/>
            <a:chOff x="0" y="0"/>
            <a:chExt cx="4693641" cy="599281"/>
          </a:xfrm>
        </p:grpSpPr>
        <p:sp>
          <p:nvSpPr>
            <p:cNvPr name="Freeform 26" id="26"/>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27" id="27"/>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Examples</a:t>
              </a:r>
            </a:p>
          </p:txBody>
        </p:sp>
      </p:grpSp>
      <p:grpSp>
        <p:nvGrpSpPr>
          <p:cNvPr name="Group 28" id="28"/>
          <p:cNvGrpSpPr/>
          <p:nvPr/>
        </p:nvGrpSpPr>
        <p:grpSpPr>
          <a:xfrm rot="0">
            <a:off x="13021716" y="4306341"/>
            <a:ext cx="3919984" cy="1052810"/>
            <a:chOff x="0" y="0"/>
            <a:chExt cx="5226645" cy="1403747"/>
          </a:xfrm>
        </p:grpSpPr>
        <p:sp>
          <p:nvSpPr>
            <p:cNvPr name="Freeform 29" id="29"/>
            <p:cNvSpPr/>
            <p:nvPr/>
          </p:nvSpPr>
          <p:spPr>
            <a:xfrm flipH="false" flipV="false" rot="0">
              <a:off x="0" y="0"/>
              <a:ext cx="5226645" cy="1403747"/>
            </a:xfrm>
            <a:custGeom>
              <a:avLst/>
              <a:gdLst/>
              <a:ahLst/>
              <a:cxnLst/>
              <a:rect r="r" b="b" t="t" l="l"/>
              <a:pathLst>
                <a:path h="1403747" w="5226645">
                  <a:moveTo>
                    <a:pt x="0" y="0"/>
                  </a:moveTo>
                  <a:lnTo>
                    <a:pt x="5226645" y="0"/>
                  </a:lnTo>
                  <a:lnTo>
                    <a:pt x="5226645" y="1403747"/>
                  </a:lnTo>
                  <a:lnTo>
                    <a:pt x="0" y="1403747"/>
                  </a:lnTo>
                  <a:close/>
                </a:path>
              </a:pathLst>
            </a:custGeom>
            <a:solidFill>
              <a:srgbClr val="000000">
                <a:alpha val="0"/>
              </a:srgbClr>
            </a:solidFill>
          </p:spPr>
        </p:sp>
        <p:sp>
          <p:nvSpPr>
            <p:cNvPr name="TextBox 30" id="30"/>
            <p:cNvSpPr txBox="true"/>
            <p:nvPr/>
          </p:nvSpPr>
          <p:spPr>
            <a:xfrm>
              <a:off x="0" y="-95250"/>
              <a:ext cx="5226645" cy="1498997"/>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DALL-E, Stable Diffusion, ChatGPT, Bard.</a:t>
              </a:r>
            </a:p>
          </p:txBody>
        </p:sp>
      </p:grpSp>
      <p:grpSp>
        <p:nvGrpSpPr>
          <p:cNvPr name="Group 31" id="31"/>
          <p:cNvGrpSpPr/>
          <p:nvPr/>
        </p:nvGrpSpPr>
        <p:grpSpPr>
          <a:xfrm rot="0">
            <a:off x="8204299" y="6725841"/>
            <a:ext cx="3520231" cy="449461"/>
            <a:chOff x="0" y="0"/>
            <a:chExt cx="4693641" cy="599281"/>
          </a:xfrm>
        </p:grpSpPr>
        <p:sp>
          <p:nvSpPr>
            <p:cNvPr name="Freeform 32" id="32"/>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33" id="33"/>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Use Cases</a:t>
              </a:r>
            </a:p>
          </p:txBody>
        </p:sp>
      </p:grpSp>
      <p:grpSp>
        <p:nvGrpSpPr>
          <p:cNvPr name="Group 34" id="34"/>
          <p:cNvGrpSpPr/>
          <p:nvPr/>
        </p:nvGrpSpPr>
        <p:grpSpPr>
          <a:xfrm rot="0">
            <a:off x="8204299" y="7259539"/>
            <a:ext cx="8737401" cy="574030"/>
            <a:chOff x="0" y="0"/>
            <a:chExt cx="11649868" cy="765373"/>
          </a:xfrm>
        </p:grpSpPr>
        <p:sp>
          <p:nvSpPr>
            <p:cNvPr name="Freeform 35" id="35"/>
            <p:cNvSpPr/>
            <p:nvPr/>
          </p:nvSpPr>
          <p:spPr>
            <a:xfrm flipH="false" flipV="false" rot="0">
              <a:off x="0" y="0"/>
              <a:ext cx="11649868" cy="765373"/>
            </a:xfrm>
            <a:custGeom>
              <a:avLst/>
              <a:gdLst/>
              <a:ahLst/>
              <a:cxnLst/>
              <a:rect r="r" b="b" t="t" l="l"/>
              <a:pathLst>
                <a:path h="765373" w="11649868">
                  <a:moveTo>
                    <a:pt x="0" y="0"/>
                  </a:moveTo>
                  <a:lnTo>
                    <a:pt x="11649868" y="0"/>
                  </a:lnTo>
                  <a:lnTo>
                    <a:pt x="11649868" y="765373"/>
                  </a:lnTo>
                  <a:lnTo>
                    <a:pt x="0" y="765373"/>
                  </a:lnTo>
                  <a:close/>
                </a:path>
              </a:pathLst>
            </a:custGeom>
            <a:solidFill>
              <a:srgbClr val="000000">
                <a:alpha val="0"/>
              </a:srgbClr>
            </a:solidFill>
          </p:spPr>
        </p:sp>
        <p:sp>
          <p:nvSpPr>
            <p:cNvPr name="TextBox 36" id="36"/>
            <p:cNvSpPr txBox="true"/>
            <p:nvPr/>
          </p:nvSpPr>
          <p:spPr>
            <a:xfrm>
              <a:off x="0" y="-95250"/>
              <a:ext cx="11649868" cy="860623"/>
            </a:xfrm>
            <a:prstGeom prst="rect">
              <a:avLst/>
            </a:prstGeom>
          </p:spPr>
          <p:txBody>
            <a:bodyPr anchor="t" rtlCol="false" tIns="0" lIns="0" bIns="0" rIns="0"/>
            <a:lstStyle/>
            <a:p>
              <a:pPr algn="l">
                <a:lnSpc>
                  <a:spcPts val="3750"/>
                </a:lnSpc>
              </a:pPr>
              <a:r>
                <a:rPr lang="en-US" sz="2312">
                  <a:solidFill>
                    <a:srgbClr val="D6E5EF"/>
                  </a:solidFill>
                  <a:latin typeface="Source Sans Pro"/>
                  <a:ea typeface="Source Sans Pro"/>
                  <a:cs typeface="Source Sans Pro"/>
                  <a:sym typeface="Source Sans Pro"/>
                </a:rPr>
                <a:t>Creative writing, artwork, music, video game development, and more.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1804005" y="2088505"/>
            <a:ext cx="6109990" cy="6109990"/>
            <a:chOff x="0" y="0"/>
            <a:chExt cx="8146653" cy="8146653"/>
          </a:xfrm>
        </p:grpSpPr>
        <p:sp>
          <p:nvSpPr>
            <p:cNvPr name="Freeform 7" id="7" descr="preencoded.png"/>
            <p:cNvSpPr/>
            <p:nvPr/>
          </p:nvSpPr>
          <p:spPr>
            <a:xfrm flipH="false" flipV="false" rot="0">
              <a:off x="0" y="0"/>
              <a:ext cx="8146669" cy="8146669"/>
            </a:xfrm>
            <a:custGeom>
              <a:avLst/>
              <a:gdLst/>
              <a:ahLst/>
              <a:cxnLst/>
              <a:rect r="r" b="b" t="t" l="l"/>
              <a:pathLst>
                <a:path h="8146669" w="8146669">
                  <a:moveTo>
                    <a:pt x="0" y="0"/>
                  </a:moveTo>
                  <a:lnTo>
                    <a:pt x="8146669" y="0"/>
                  </a:lnTo>
                  <a:lnTo>
                    <a:pt x="8146669" y="8146669"/>
                  </a:lnTo>
                  <a:lnTo>
                    <a:pt x="0" y="8146669"/>
                  </a:lnTo>
                  <a:lnTo>
                    <a:pt x="0" y="0"/>
                  </a:lnTo>
                  <a:close/>
                </a:path>
              </a:pathLst>
            </a:custGeom>
            <a:blipFill>
              <a:blip r:embed="rId3"/>
              <a:stretch>
                <a:fillRect l="0" t="0" r="0" b="0"/>
              </a:stretch>
            </a:blipFill>
          </p:spPr>
        </p:sp>
      </p:grpSp>
      <p:grpSp>
        <p:nvGrpSpPr>
          <p:cNvPr name="Group 8" id="8"/>
          <p:cNvGrpSpPr/>
          <p:nvPr/>
        </p:nvGrpSpPr>
        <p:grpSpPr>
          <a:xfrm rot="0">
            <a:off x="15931432" y="146812"/>
            <a:ext cx="2245220" cy="471496"/>
            <a:chOff x="0" y="0"/>
            <a:chExt cx="2993627" cy="628661"/>
          </a:xfrm>
        </p:grpSpPr>
        <p:sp>
          <p:nvSpPr>
            <p:cNvPr name="Freeform 9" id="9"/>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4"/>
              <a:stretch>
                <a:fillRect l="0" t="0" r="0" b="-1"/>
              </a:stretch>
            </a:blipFill>
          </p:spPr>
        </p:sp>
      </p:grpSp>
      <p:grpSp>
        <p:nvGrpSpPr>
          <p:cNvPr name="Group 10" id="10"/>
          <p:cNvGrpSpPr/>
          <p:nvPr/>
        </p:nvGrpSpPr>
        <p:grpSpPr>
          <a:xfrm rot="0">
            <a:off x="1047155" y="4244429"/>
            <a:ext cx="9335691" cy="1779091"/>
            <a:chOff x="0" y="0"/>
            <a:chExt cx="12447588" cy="2372121"/>
          </a:xfrm>
        </p:grpSpPr>
        <p:sp>
          <p:nvSpPr>
            <p:cNvPr name="Freeform 11" id="11"/>
            <p:cNvSpPr/>
            <p:nvPr/>
          </p:nvSpPr>
          <p:spPr>
            <a:xfrm flipH="false" flipV="false" rot="0">
              <a:off x="0" y="0"/>
              <a:ext cx="12447588" cy="2372121"/>
            </a:xfrm>
            <a:custGeom>
              <a:avLst/>
              <a:gdLst/>
              <a:ahLst/>
              <a:cxnLst/>
              <a:rect r="r" b="b" t="t" l="l"/>
              <a:pathLst>
                <a:path h="2372121" w="12447588">
                  <a:moveTo>
                    <a:pt x="0" y="0"/>
                  </a:moveTo>
                  <a:lnTo>
                    <a:pt x="12447588" y="0"/>
                  </a:lnTo>
                  <a:lnTo>
                    <a:pt x="12447588" y="2372121"/>
                  </a:lnTo>
                  <a:lnTo>
                    <a:pt x="0" y="2372121"/>
                  </a:lnTo>
                  <a:close/>
                </a:path>
              </a:pathLst>
            </a:custGeom>
            <a:solidFill>
              <a:srgbClr val="000000">
                <a:alpha val="0"/>
              </a:srgbClr>
            </a:solidFill>
          </p:spPr>
        </p:sp>
        <p:sp>
          <p:nvSpPr>
            <p:cNvPr name="TextBox 12" id="12"/>
            <p:cNvSpPr txBox="true"/>
            <p:nvPr/>
          </p:nvSpPr>
          <p:spPr>
            <a:xfrm>
              <a:off x="0" y="-19050"/>
              <a:ext cx="12447588" cy="2391171"/>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Generative AI is the subset of Deep Learning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4315271" y="3435698"/>
            <a:ext cx="9657458" cy="6004620"/>
            <a:chOff x="0" y="0"/>
            <a:chExt cx="12876611" cy="8006160"/>
          </a:xfrm>
        </p:grpSpPr>
        <p:sp>
          <p:nvSpPr>
            <p:cNvPr name="Freeform 7" id="7" descr="preencoded.png"/>
            <p:cNvSpPr/>
            <p:nvPr/>
          </p:nvSpPr>
          <p:spPr>
            <a:xfrm flipH="false" flipV="false" rot="0">
              <a:off x="0" y="0"/>
              <a:ext cx="12876657" cy="8006207"/>
            </a:xfrm>
            <a:custGeom>
              <a:avLst/>
              <a:gdLst/>
              <a:ahLst/>
              <a:cxnLst/>
              <a:rect r="r" b="b" t="t" l="l"/>
              <a:pathLst>
                <a:path h="8006207" w="12876657">
                  <a:moveTo>
                    <a:pt x="0" y="0"/>
                  </a:moveTo>
                  <a:lnTo>
                    <a:pt x="12876657" y="0"/>
                  </a:lnTo>
                  <a:lnTo>
                    <a:pt x="12876657" y="8006207"/>
                  </a:lnTo>
                  <a:lnTo>
                    <a:pt x="0" y="8006207"/>
                  </a:lnTo>
                  <a:lnTo>
                    <a:pt x="0" y="0"/>
                  </a:lnTo>
                  <a:close/>
                </a:path>
              </a:pathLst>
            </a:custGeom>
            <a:blipFill>
              <a:blip r:embed="rId2"/>
              <a:stretch>
                <a:fillRect l="-36" t="0" r="-36" b="0"/>
              </a:stretch>
            </a:blipFill>
          </p:spPr>
        </p:sp>
      </p:grpSp>
      <p:grpSp>
        <p:nvGrpSpPr>
          <p:cNvPr name="Group 8" id="8"/>
          <p:cNvGrpSpPr/>
          <p:nvPr/>
        </p:nvGrpSpPr>
        <p:grpSpPr>
          <a:xfrm rot="0">
            <a:off x="15957055" y="214822"/>
            <a:ext cx="2245220" cy="471496"/>
            <a:chOff x="0" y="0"/>
            <a:chExt cx="2993627" cy="628661"/>
          </a:xfrm>
        </p:grpSpPr>
        <p:sp>
          <p:nvSpPr>
            <p:cNvPr name="Freeform 9" id="9"/>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3"/>
              <a:stretch>
                <a:fillRect l="0" t="0" r="0" b="-1"/>
              </a:stretch>
            </a:blipFill>
          </p:spPr>
        </p:sp>
      </p:grpSp>
      <p:grpSp>
        <p:nvGrpSpPr>
          <p:cNvPr name="Group 10" id="10"/>
          <p:cNvGrpSpPr/>
          <p:nvPr/>
        </p:nvGrpSpPr>
        <p:grpSpPr>
          <a:xfrm rot="0">
            <a:off x="834032" y="818109"/>
            <a:ext cx="5607546" cy="729555"/>
            <a:chOff x="0" y="0"/>
            <a:chExt cx="7476728" cy="972740"/>
          </a:xfrm>
        </p:grpSpPr>
        <p:sp>
          <p:nvSpPr>
            <p:cNvPr name="Freeform 11" id="11"/>
            <p:cNvSpPr/>
            <p:nvPr/>
          </p:nvSpPr>
          <p:spPr>
            <a:xfrm flipH="false" flipV="false" rot="0">
              <a:off x="0" y="0"/>
              <a:ext cx="7476728" cy="972740"/>
            </a:xfrm>
            <a:custGeom>
              <a:avLst/>
              <a:gdLst/>
              <a:ahLst/>
              <a:cxnLst/>
              <a:rect r="r" b="b" t="t" l="l"/>
              <a:pathLst>
                <a:path h="972740" w="7476728">
                  <a:moveTo>
                    <a:pt x="0" y="0"/>
                  </a:moveTo>
                  <a:lnTo>
                    <a:pt x="7476728" y="0"/>
                  </a:lnTo>
                  <a:lnTo>
                    <a:pt x="7476728" y="972740"/>
                  </a:lnTo>
                  <a:lnTo>
                    <a:pt x="0" y="972740"/>
                  </a:lnTo>
                  <a:close/>
                </a:path>
              </a:pathLst>
            </a:custGeom>
            <a:solidFill>
              <a:srgbClr val="000000">
                <a:alpha val="0"/>
              </a:srgbClr>
            </a:solidFill>
          </p:spPr>
        </p:sp>
        <p:sp>
          <p:nvSpPr>
            <p:cNvPr name="TextBox 12" id="12"/>
            <p:cNvSpPr txBox="true"/>
            <p:nvPr/>
          </p:nvSpPr>
          <p:spPr>
            <a:xfrm>
              <a:off x="0" y="-28575"/>
              <a:ext cx="7476728" cy="1001315"/>
            </a:xfrm>
            <a:prstGeom prst="rect">
              <a:avLst/>
            </a:prstGeom>
          </p:spPr>
          <p:txBody>
            <a:bodyPr anchor="t" rtlCol="false" tIns="0" lIns="0" bIns="0" rIns="0"/>
            <a:lstStyle/>
            <a:p>
              <a:pPr algn="l">
                <a:lnSpc>
                  <a:spcPts val="5500"/>
                </a:lnSpc>
              </a:pPr>
              <a:r>
                <a:rPr lang="en-US" sz="4375">
                  <a:solidFill>
                    <a:srgbClr val="F98AC7"/>
                  </a:solidFill>
                  <a:latin typeface="Lora"/>
                  <a:ea typeface="Lora"/>
                  <a:cs typeface="Lora"/>
                  <a:sym typeface="Lora"/>
                </a:rPr>
                <a:t>Artificial Intelligence </a:t>
              </a:r>
            </a:p>
          </p:txBody>
        </p:sp>
      </p:grpSp>
      <p:grpSp>
        <p:nvGrpSpPr>
          <p:cNvPr name="Group 13" id="13"/>
          <p:cNvGrpSpPr/>
          <p:nvPr/>
        </p:nvGrpSpPr>
        <p:grpSpPr>
          <a:xfrm rot="0">
            <a:off x="834032" y="1948011"/>
            <a:ext cx="16619935" cy="1219646"/>
            <a:chOff x="0" y="0"/>
            <a:chExt cx="22159913" cy="1626195"/>
          </a:xfrm>
        </p:grpSpPr>
        <p:sp>
          <p:nvSpPr>
            <p:cNvPr name="Freeform 14" id="14"/>
            <p:cNvSpPr/>
            <p:nvPr/>
          </p:nvSpPr>
          <p:spPr>
            <a:xfrm flipH="false" flipV="false" rot="0">
              <a:off x="0" y="0"/>
              <a:ext cx="22159914" cy="1626195"/>
            </a:xfrm>
            <a:custGeom>
              <a:avLst/>
              <a:gdLst/>
              <a:ahLst/>
              <a:cxnLst/>
              <a:rect r="r" b="b" t="t" l="l"/>
              <a:pathLst>
                <a:path h="1626195" w="22159914">
                  <a:moveTo>
                    <a:pt x="0" y="0"/>
                  </a:moveTo>
                  <a:lnTo>
                    <a:pt x="22159914" y="0"/>
                  </a:lnTo>
                  <a:lnTo>
                    <a:pt x="22159914" y="1626195"/>
                  </a:lnTo>
                  <a:lnTo>
                    <a:pt x="0" y="1626195"/>
                  </a:lnTo>
                  <a:close/>
                </a:path>
              </a:pathLst>
            </a:custGeom>
            <a:solidFill>
              <a:srgbClr val="000000">
                <a:alpha val="0"/>
              </a:srgbClr>
            </a:solidFill>
          </p:spPr>
        </p:sp>
        <p:sp>
          <p:nvSpPr>
            <p:cNvPr name="TextBox 15" id="15"/>
            <p:cNvSpPr txBox="true"/>
            <p:nvPr/>
          </p:nvSpPr>
          <p:spPr>
            <a:xfrm>
              <a:off x="0" y="-76200"/>
              <a:ext cx="22159913" cy="1702395"/>
            </a:xfrm>
            <a:prstGeom prst="rect">
              <a:avLst/>
            </a:prstGeom>
          </p:spPr>
          <p:txBody>
            <a:bodyPr anchor="t" rtlCol="false" tIns="0" lIns="0" bIns="0" rIns="0"/>
            <a:lstStyle/>
            <a:p>
              <a:pPr algn="l">
                <a:lnSpc>
                  <a:spcPts val="3000"/>
                </a:lnSpc>
              </a:pPr>
              <a:r>
                <a:rPr lang="en-US" sz="1874">
                  <a:solidFill>
                    <a:srgbClr val="D6E5EF"/>
                  </a:solidFill>
                  <a:latin typeface="Source Sans Pro"/>
                  <a:ea typeface="Source Sans Pro"/>
                  <a:cs typeface="Source Sans Pro"/>
                  <a:sym typeface="Source Sans Pro"/>
                </a:rPr>
                <a:t>Artificial Intelligence (AI) is the ability of computers and machines to perform tasks that usually require human intelligence. This includes learning from data, recognizing patterns, solving problems, and making decisions. AI powers things like virtual assistants (Siri, Alexa), chatbots, self-driving cars, and recommendation systems (Netflix, YouTube). It works using techniques like machine learning and deep learning to improve over time without human intervention.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5724065" y="209244"/>
            <a:ext cx="2245220" cy="471496"/>
            <a:chOff x="0" y="0"/>
            <a:chExt cx="2993627" cy="628661"/>
          </a:xfrm>
        </p:grpSpPr>
        <p:sp>
          <p:nvSpPr>
            <p:cNvPr name="Freeform 7" id="7"/>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2"/>
              <a:stretch>
                <a:fillRect l="0" t="0" r="0" b="-1"/>
              </a:stretch>
            </a:blipFill>
          </p:spPr>
        </p:sp>
      </p:grpSp>
      <p:grpSp>
        <p:nvGrpSpPr>
          <p:cNvPr name="Group 8" id="8"/>
          <p:cNvGrpSpPr/>
          <p:nvPr/>
        </p:nvGrpSpPr>
        <p:grpSpPr>
          <a:xfrm rot="0">
            <a:off x="862756" y="671215"/>
            <a:ext cx="5800279" cy="734466"/>
            <a:chOff x="0" y="0"/>
            <a:chExt cx="7733705" cy="979288"/>
          </a:xfrm>
        </p:grpSpPr>
        <p:sp>
          <p:nvSpPr>
            <p:cNvPr name="Freeform 9" id="9"/>
            <p:cNvSpPr/>
            <p:nvPr/>
          </p:nvSpPr>
          <p:spPr>
            <a:xfrm flipH="false" flipV="false" rot="0">
              <a:off x="0" y="0"/>
              <a:ext cx="7733705" cy="979288"/>
            </a:xfrm>
            <a:custGeom>
              <a:avLst/>
              <a:gdLst/>
              <a:ahLst/>
              <a:cxnLst/>
              <a:rect r="r" b="b" t="t" l="l"/>
              <a:pathLst>
                <a:path h="979288" w="7733705">
                  <a:moveTo>
                    <a:pt x="0" y="0"/>
                  </a:moveTo>
                  <a:lnTo>
                    <a:pt x="7733705" y="0"/>
                  </a:lnTo>
                  <a:lnTo>
                    <a:pt x="7733705" y="979288"/>
                  </a:lnTo>
                  <a:lnTo>
                    <a:pt x="0" y="979288"/>
                  </a:lnTo>
                  <a:close/>
                </a:path>
              </a:pathLst>
            </a:custGeom>
            <a:solidFill>
              <a:srgbClr val="000000">
                <a:alpha val="0"/>
              </a:srgbClr>
            </a:solidFill>
          </p:spPr>
        </p:sp>
        <p:sp>
          <p:nvSpPr>
            <p:cNvPr name="TextBox 10" id="10"/>
            <p:cNvSpPr txBox="true"/>
            <p:nvPr/>
          </p:nvSpPr>
          <p:spPr>
            <a:xfrm>
              <a:off x="0" y="-19050"/>
              <a:ext cx="7733705" cy="998338"/>
            </a:xfrm>
            <a:prstGeom prst="rect">
              <a:avLst/>
            </a:prstGeom>
          </p:spPr>
          <p:txBody>
            <a:bodyPr anchor="t" rtlCol="false" tIns="0" lIns="0" bIns="0" rIns="0"/>
            <a:lstStyle/>
            <a:p>
              <a:pPr algn="l">
                <a:lnSpc>
                  <a:spcPts val="5687"/>
                </a:lnSpc>
              </a:pPr>
              <a:r>
                <a:rPr lang="en-US" sz="4562">
                  <a:solidFill>
                    <a:srgbClr val="F98AC7"/>
                  </a:solidFill>
                  <a:latin typeface="Lora"/>
                  <a:ea typeface="Lora"/>
                  <a:cs typeface="Lora"/>
                  <a:sym typeface="Lora"/>
                </a:rPr>
                <a:t>Machine Learning </a:t>
              </a:r>
            </a:p>
          </p:txBody>
        </p:sp>
      </p:grpSp>
      <p:grpSp>
        <p:nvGrpSpPr>
          <p:cNvPr name="Group 11" id="11"/>
          <p:cNvGrpSpPr/>
          <p:nvPr/>
        </p:nvGrpSpPr>
        <p:grpSpPr>
          <a:xfrm rot="0">
            <a:off x="862756" y="1831925"/>
            <a:ext cx="16562486" cy="855166"/>
            <a:chOff x="0" y="0"/>
            <a:chExt cx="22083315" cy="1140221"/>
          </a:xfrm>
        </p:grpSpPr>
        <p:sp>
          <p:nvSpPr>
            <p:cNvPr name="Freeform 12" id="12"/>
            <p:cNvSpPr/>
            <p:nvPr/>
          </p:nvSpPr>
          <p:spPr>
            <a:xfrm flipH="false" flipV="false" rot="0">
              <a:off x="0" y="0"/>
              <a:ext cx="22083314" cy="1140221"/>
            </a:xfrm>
            <a:custGeom>
              <a:avLst/>
              <a:gdLst/>
              <a:ahLst/>
              <a:cxnLst/>
              <a:rect r="r" b="b" t="t" l="l"/>
              <a:pathLst>
                <a:path h="1140221" w="22083314">
                  <a:moveTo>
                    <a:pt x="0" y="0"/>
                  </a:moveTo>
                  <a:lnTo>
                    <a:pt x="22083314" y="0"/>
                  </a:lnTo>
                  <a:lnTo>
                    <a:pt x="22083314" y="1140221"/>
                  </a:lnTo>
                  <a:lnTo>
                    <a:pt x="0" y="1140221"/>
                  </a:lnTo>
                  <a:close/>
                </a:path>
              </a:pathLst>
            </a:custGeom>
            <a:solidFill>
              <a:srgbClr val="000000">
                <a:alpha val="0"/>
              </a:srgbClr>
            </a:solidFill>
          </p:spPr>
        </p:sp>
        <p:sp>
          <p:nvSpPr>
            <p:cNvPr name="TextBox 13" id="13"/>
            <p:cNvSpPr txBox="true"/>
            <p:nvPr/>
          </p:nvSpPr>
          <p:spPr>
            <a:xfrm>
              <a:off x="0" y="-66675"/>
              <a:ext cx="22083315" cy="1206896"/>
            </a:xfrm>
            <a:prstGeom prst="rect">
              <a:avLst/>
            </a:prstGeom>
          </p:spPr>
          <p:txBody>
            <a:bodyPr anchor="t" rtlCol="false" tIns="0" lIns="0" bIns="0" rIns="0"/>
            <a:lstStyle/>
            <a:p>
              <a:pPr algn="l">
                <a:lnSpc>
                  <a:spcPts val="3061"/>
                </a:lnSpc>
              </a:pPr>
              <a:r>
                <a:rPr lang="en-US" sz="1937">
                  <a:solidFill>
                    <a:srgbClr val="D6E5EF"/>
                  </a:solidFill>
                  <a:latin typeface="Source Sans Pro"/>
                  <a:ea typeface="Source Sans Pro"/>
                  <a:cs typeface="Source Sans Pro"/>
                  <a:sym typeface="Source Sans Pro"/>
                </a:rPr>
                <a:t>Machine Learning (ML) is a branch of AI that enables computers to learn from data and make predictions or decisions without being explicitly programmed. Instead of following fixed instructions, ML models find patterns in data and improve their performance over time.</a:t>
              </a:r>
            </a:p>
          </p:txBody>
        </p:sp>
      </p:grpSp>
      <p:grpSp>
        <p:nvGrpSpPr>
          <p:cNvPr name="Group 14" id="14"/>
          <p:cNvGrpSpPr/>
          <p:nvPr/>
        </p:nvGrpSpPr>
        <p:grpSpPr>
          <a:xfrm rot="0">
            <a:off x="862756" y="3047256"/>
            <a:ext cx="2900065" cy="381595"/>
            <a:chOff x="0" y="0"/>
            <a:chExt cx="3866753" cy="508793"/>
          </a:xfrm>
        </p:grpSpPr>
        <p:sp>
          <p:nvSpPr>
            <p:cNvPr name="Freeform 15" id="15"/>
            <p:cNvSpPr/>
            <p:nvPr/>
          </p:nvSpPr>
          <p:spPr>
            <a:xfrm flipH="false" flipV="false" rot="0">
              <a:off x="0" y="0"/>
              <a:ext cx="3866754" cy="508793"/>
            </a:xfrm>
            <a:custGeom>
              <a:avLst/>
              <a:gdLst/>
              <a:ahLst/>
              <a:cxnLst/>
              <a:rect r="r" b="b" t="t" l="l"/>
              <a:pathLst>
                <a:path h="508793" w="3866754">
                  <a:moveTo>
                    <a:pt x="0" y="0"/>
                  </a:moveTo>
                  <a:lnTo>
                    <a:pt x="3866754" y="0"/>
                  </a:lnTo>
                  <a:lnTo>
                    <a:pt x="3866754" y="508793"/>
                  </a:lnTo>
                  <a:lnTo>
                    <a:pt x="0" y="508793"/>
                  </a:lnTo>
                  <a:close/>
                </a:path>
              </a:pathLst>
            </a:custGeom>
            <a:solidFill>
              <a:srgbClr val="000000">
                <a:alpha val="0"/>
              </a:srgbClr>
            </a:solidFill>
          </p:spPr>
        </p:sp>
        <p:sp>
          <p:nvSpPr>
            <p:cNvPr name="TextBox 16" id="16"/>
            <p:cNvSpPr txBox="true"/>
            <p:nvPr/>
          </p:nvSpPr>
          <p:spPr>
            <a:xfrm>
              <a:off x="0" y="-28575"/>
              <a:ext cx="3866753" cy="537368"/>
            </a:xfrm>
            <a:prstGeom prst="rect">
              <a:avLst/>
            </a:prstGeom>
          </p:spPr>
          <p:txBody>
            <a:bodyPr anchor="t" rtlCol="false" tIns="0" lIns="0" bIns="0" rIns="0"/>
            <a:lstStyle/>
            <a:p>
              <a:pPr algn="l">
                <a:lnSpc>
                  <a:spcPts val="2812"/>
                </a:lnSpc>
              </a:pPr>
              <a:r>
                <a:rPr lang="en-US" sz="2249">
                  <a:solidFill>
                    <a:srgbClr val="000000"/>
                  </a:solidFill>
                  <a:latin typeface="Arimo"/>
                  <a:ea typeface="Arimo"/>
                  <a:cs typeface="Arimo"/>
                  <a:sym typeface="Arimo"/>
                </a:rPr>
                <a:t>⚙️</a:t>
              </a:r>
              <a:r>
                <a:rPr lang="en-US" sz="2249">
                  <a:solidFill>
                    <a:srgbClr val="F98AC7"/>
                  </a:solidFill>
                  <a:latin typeface="Arimo"/>
                  <a:ea typeface="Arimo"/>
                  <a:cs typeface="Arimo"/>
                  <a:sym typeface="Arimo"/>
                </a:rPr>
                <a:t> </a:t>
              </a:r>
              <a:r>
                <a:rPr lang="en-US" sz="2249" b="true">
                  <a:solidFill>
                    <a:srgbClr val="F98AC7"/>
                  </a:solidFill>
                  <a:latin typeface="Arimo Bold"/>
                  <a:ea typeface="Arimo Bold"/>
                  <a:cs typeface="Arimo Bold"/>
                  <a:sym typeface="Arimo Bold"/>
                </a:rPr>
                <a:t>How It Works</a:t>
              </a:r>
            </a:p>
          </p:txBody>
        </p:sp>
      </p:grpSp>
      <p:grpSp>
        <p:nvGrpSpPr>
          <p:cNvPr name="Group 17" id="17"/>
          <p:cNvGrpSpPr/>
          <p:nvPr/>
        </p:nvGrpSpPr>
        <p:grpSpPr>
          <a:xfrm rot="0">
            <a:off x="862756" y="3731865"/>
            <a:ext cx="16562486" cy="460921"/>
            <a:chOff x="0" y="0"/>
            <a:chExt cx="22083315" cy="614561"/>
          </a:xfrm>
        </p:grpSpPr>
        <p:sp>
          <p:nvSpPr>
            <p:cNvPr name="Freeform 18" id="18"/>
            <p:cNvSpPr/>
            <p:nvPr/>
          </p:nvSpPr>
          <p:spPr>
            <a:xfrm flipH="false" flipV="false" rot="0">
              <a:off x="0" y="0"/>
              <a:ext cx="22083314" cy="614561"/>
            </a:xfrm>
            <a:custGeom>
              <a:avLst/>
              <a:gdLst/>
              <a:ahLst/>
              <a:cxnLst/>
              <a:rect r="r" b="b" t="t" l="l"/>
              <a:pathLst>
                <a:path h="614561" w="22083314">
                  <a:moveTo>
                    <a:pt x="0" y="0"/>
                  </a:moveTo>
                  <a:lnTo>
                    <a:pt x="22083314" y="0"/>
                  </a:lnTo>
                  <a:lnTo>
                    <a:pt x="22083314" y="614561"/>
                  </a:lnTo>
                  <a:lnTo>
                    <a:pt x="0" y="614561"/>
                  </a:lnTo>
                  <a:close/>
                </a:path>
              </a:pathLst>
            </a:custGeom>
            <a:solidFill>
              <a:srgbClr val="000000">
                <a:alpha val="0"/>
              </a:srgbClr>
            </a:solidFill>
          </p:spPr>
        </p:sp>
        <p:sp>
          <p:nvSpPr>
            <p:cNvPr name="TextBox 19" id="19"/>
            <p:cNvSpPr txBox="true"/>
            <p:nvPr/>
          </p:nvSpPr>
          <p:spPr>
            <a:xfrm>
              <a:off x="0" y="-66675"/>
              <a:ext cx="22083315" cy="681236"/>
            </a:xfrm>
            <a:prstGeom prst="rect">
              <a:avLst/>
            </a:prstGeom>
          </p:spPr>
          <p:txBody>
            <a:bodyPr anchor="t" rtlCol="false" tIns="0" lIns="0" bIns="0" rIns="0"/>
            <a:lstStyle/>
            <a:p>
              <a:pPr algn="l" marL="379798" indent="-126599" lvl="2">
                <a:lnSpc>
                  <a:spcPts val="3061"/>
                </a:lnSpc>
                <a:buFont typeface="Arial"/>
                <a:buChar char="⚬"/>
              </a:pPr>
              <a:r>
                <a:rPr lang="en-US" sz="1937">
                  <a:solidFill>
                    <a:srgbClr val="D6E5EF"/>
                  </a:solidFill>
                  <a:latin typeface="Source Sans Pro"/>
                  <a:ea typeface="Source Sans Pro"/>
                  <a:cs typeface="Source Sans Pro"/>
                  <a:sym typeface="Source Sans Pro"/>
                </a:rPr>
                <a:t>Data Collection → Model Training → Prediction → Improvement</a:t>
              </a:r>
            </a:p>
          </p:txBody>
        </p:sp>
      </p:grpSp>
      <p:grpSp>
        <p:nvGrpSpPr>
          <p:cNvPr name="Group 20" id="20"/>
          <p:cNvGrpSpPr/>
          <p:nvPr/>
        </p:nvGrpSpPr>
        <p:grpSpPr>
          <a:xfrm rot="0">
            <a:off x="862756" y="4552950"/>
            <a:ext cx="2900065" cy="381595"/>
            <a:chOff x="0" y="0"/>
            <a:chExt cx="3866753" cy="508793"/>
          </a:xfrm>
        </p:grpSpPr>
        <p:sp>
          <p:nvSpPr>
            <p:cNvPr name="Freeform 21" id="21"/>
            <p:cNvSpPr/>
            <p:nvPr/>
          </p:nvSpPr>
          <p:spPr>
            <a:xfrm flipH="false" flipV="false" rot="0">
              <a:off x="0" y="0"/>
              <a:ext cx="3866754" cy="508793"/>
            </a:xfrm>
            <a:custGeom>
              <a:avLst/>
              <a:gdLst/>
              <a:ahLst/>
              <a:cxnLst/>
              <a:rect r="r" b="b" t="t" l="l"/>
              <a:pathLst>
                <a:path h="508793" w="3866754">
                  <a:moveTo>
                    <a:pt x="0" y="0"/>
                  </a:moveTo>
                  <a:lnTo>
                    <a:pt x="3866754" y="0"/>
                  </a:lnTo>
                  <a:lnTo>
                    <a:pt x="3866754" y="508793"/>
                  </a:lnTo>
                  <a:lnTo>
                    <a:pt x="0" y="508793"/>
                  </a:lnTo>
                  <a:close/>
                </a:path>
              </a:pathLst>
            </a:custGeom>
            <a:solidFill>
              <a:srgbClr val="000000">
                <a:alpha val="0"/>
              </a:srgbClr>
            </a:solidFill>
          </p:spPr>
        </p:sp>
        <p:sp>
          <p:nvSpPr>
            <p:cNvPr name="TextBox 22" id="22"/>
            <p:cNvSpPr txBox="true"/>
            <p:nvPr/>
          </p:nvSpPr>
          <p:spPr>
            <a:xfrm>
              <a:off x="0" y="-28575"/>
              <a:ext cx="3866753" cy="537368"/>
            </a:xfrm>
            <a:prstGeom prst="rect">
              <a:avLst/>
            </a:prstGeom>
          </p:spPr>
          <p:txBody>
            <a:bodyPr anchor="t" rtlCol="false" tIns="0" lIns="0" bIns="0" rIns="0"/>
            <a:lstStyle/>
            <a:p>
              <a:pPr algn="l">
                <a:lnSpc>
                  <a:spcPts val="2812"/>
                </a:lnSpc>
              </a:pPr>
              <a:r>
                <a:rPr lang="en-US" sz="2249">
                  <a:solidFill>
                    <a:srgbClr val="000000"/>
                  </a:solidFill>
                  <a:latin typeface="Arimo"/>
                  <a:ea typeface="Arimo"/>
                  <a:cs typeface="Arimo"/>
                  <a:sym typeface="Arimo"/>
                </a:rPr>
                <a:t>📌</a:t>
              </a:r>
              <a:r>
                <a:rPr lang="en-US" sz="2249">
                  <a:solidFill>
                    <a:srgbClr val="F98AC7"/>
                  </a:solidFill>
                  <a:latin typeface="Arimo"/>
                  <a:ea typeface="Arimo"/>
                  <a:cs typeface="Arimo"/>
                  <a:sym typeface="Arimo"/>
                </a:rPr>
                <a:t> </a:t>
              </a:r>
              <a:r>
                <a:rPr lang="en-US" sz="2249" b="true">
                  <a:solidFill>
                    <a:srgbClr val="F98AC7"/>
                  </a:solidFill>
                  <a:latin typeface="Arimo Bold"/>
                  <a:ea typeface="Arimo Bold"/>
                  <a:cs typeface="Arimo Bold"/>
                  <a:sym typeface="Arimo Bold"/>
                </a:rPr>
                <a:t>Types of ML</a:t>
              </a:r>
            </a:p>
          </p:txBody>
        </p:sp>
      </p:grpSp>
      <p:grpSp>
        <p:nvGrpSpPr>
          <p:cNvPr name="Group 23" id="23"/>
          <p:cNvGrpSpPr/>
          <p:nvPr/>
        </p:nvGrpSpPr>
        <p:grpSpPr>
          <a:xfrm rot="0">
            <a:off x="862756" y="5237560"/>
            <a:ext cx="16562486" cy="460921"/>
            <a:chOff x="0" y="0"/>
            <a:chExt cx="22083315" cy="614561"/>
          </a:xfrm>
        </p:grpSpPr>
        <p:sp>
          <p:nvSpPr>
            <p:cNvPr name="Freeform 24" id="24"/>
            <p:cNvSpPr/>
            <p:nvPr/>
          </p:nvSpPr>
          <p:spPr>
            <a:xfrm flipH="false" flipV="false" rot="0">
              <a:off x="0" y="0"/>
              <a:ext cx="22083314" cy="614561"/>
            </a:xfrm>
            <a:custGeom>
              <a:avLst/>
              <a:gdLst/>
              <a:ahLst/>
              <a:cxnLst/>
              <a:rect r="r" b="b" t="t" l="l"/>
              <a:pathLst>
                <a:path h="614561" w="22083314">
                  <a:moveTo>
                    <a:pt x="0" y="0"/>
                  </a:moveTo>
                  <a:lnTo>
                    <a:pt x="22083314" y="0"/>
                  </a:lnTo>
                  <a:lnTo>
                    <a:pt x="22083314" y="614561"/>
                  </a:lnTo>
                  <a:lnTo>
                    <a:pt x="0" y="614561"/>
                  </a:lnTo>
                  <a:close/>
                </a:path>
              </a:pathLst>
            </a:custGeom>
            <a:solidFill>
              <a:srgbClr val="000000">
                <a:alpha val="0"/>
              </a:srgbClr>
            </a:solidFill>
          </p:spPr>
        </p:sp>
        <p:sp>
          <p:nvSpPr>
            <p:cNvPr name="TextBox 25" id="25"/>
            <p:cNvSpPr txBox="true"/>
            <p:nvPr/>
          </p:nvSpPr>
          <p:spPr>
            <a:xfrm>
              <a:off x="0" y="-66675"/>
              <a:ext cx="22083315" cy="681236"/>
            </a:xfrm>
            <a:prstGeom prst="rect">
              <a:avLst/>
            </a:prstGeom>
          </p:spPr>
          <p:txBody>
            <a:bodyPr anchor="t" rtlCol="false" tIns="0" lIns="0" bIns="0" rIns="0"/>
            <a:lstStyle/>
            <a:p>
              <a:pPr algn="l" marL="379798" indent="-126599" lvl="2">
                <a:lnSpc>
                  <a:spcPts val="3061"/>
                </a:lnSpc>
                <a:buFont typeface="Arial"/>
                <a:buChar char="⚬"/>
              </a:pPr>
              <a:r>
                <a:rPr lang="en-US" b="true" sz="1937">
                  <a:solidFill>
                    <a:srgbClr val="D6E5EF"/>
                  </a:solidFill>
                  <a:latin typeface="Source Sans Pro Bold"/>
                  <a:ea typeface="Source Sans Pro Bold"/>
                  <a:cs typeface="Source Sans Pro Bold"/>
                  <a:sym typeface="Source Sans Pro Bold"/>
                </a:rPr>
                <a:t>Supervised Learning</a:t>
              </a:r>
              <a:r>
                <a:rPr lang="en-US" sz="1937">
                  <a:solidFill>
                    <a:srgbClr val="D6E5EF"/>
                  </a:solidFill>
                  <a:latin typeface="Source Sans Pro"/>
                  <a:ea typeface="Source Sans Pro"/>
                  <a:cs typeface="Source Sans Pro"/>
                  <a:sym typeface="Source Sans Pro"/>
                </a:rPr>
                <a:t> – Uses labeled data (e.g., spam detection)</a:t>
              </a:r>
            </a:p>
          </p:txBody>
        </p:sp>
      </p:grpSp>
      <p:grpSp>
        <p:nvGrpSpPr>
          <p:cNvPr name="Group 26" id="26"/>
          <p:cNvGrpSpPr/>
          <p:nvPr/>
        </p:nvGrpSpPr>
        <p:grpSpPr>
          <a:xfrm rot="0">
            <a:off x="862756" y="5717976"/>
            <a:ext cx="16562486" cy="460921"/>
            <a:chOff x="0" y="0"/>
            <a:chExt cx="22083315" cy="614561"/>
          </a:xfrm>
        </p:grpSpPr>
        <p:sp>
          <p:nvSpPr>
            <p:cNvPr name="Freeform 27" id="27"/>
            <p:cNvSpPr/>
            <p:nvPr/>
          </p:nvSpPr>
          <p:spPr>
            <a:xfrm flipH="false" flipV="false" rot="0">
              <a:off x="0" y="0"/>
              <a:ext cx="22083314" cy="614561"/>
            </a:xfrm>
            <a:custGeom>
              <a:avLst/>
              <a:gdLst/>
              <a:ahLst/>
              <a:cxnLst/>
              <a:rect r="r" b="b" t="t" l="l"/>
              <a:pathLst>
                <a:path h="614561" w="22083314">
                  <a:moveTo>
                    <a:pt x="0" y="0"/>
                  </a:moveTo>
                  <a:lnTo>
                    <a:pt x="22083314" y="0"/>
                  </a:lnTo>
                  <a:lnTo>
                    <a:pt x="22083314" y="614561"/>
                  </a:lnTo>
                  <a:lnTo>
                    <a:pt x="0" y="614561"/>
                  </a:lnTo>
                  <a:close/>
                </a:path>
              </a:pathLst>
            </a:custGeom>
            <a:solidFill>
              <a:srgbClr val="000000">
                <a:alpha val="0"/>
              </a:srgbClr>
            </a:solidFill>
          </p:spPr>
        </p:sp>
        <p:sp>
          <p:nvSpPr>
            <p:cNvPr name="TextBox 28" id="28"/>
            <p:cNvSpPr txBox="true"/>
            <p:nvPr/>
          </p:nvSpPr>
          <p:spPr>
            <a:xfrm>
              <a:off x="0" y="-66675"/>
              <a:ext cx="22083315" cy="681236"/>
            </a:xfrm>
            <a:prstGeom prst="rect">
              <a:avLst/>
            </a:prstGeom>
          </p:spPr>
          <p:txBody>
            <a:bodyPr anchor="t" rtlCol="false" tIns="0" lIns="0" bIns="0" rIns="0"/>
            <a:lstStyle/>
            <a:p>
              <a:pPr algn="l" marL="379798" indent="-126599" lvl="2">
                <a:lnSpc>
                  <a:spcPts val="3061"/>
                </a:lnSpc>
                <a:buFont typeface="Arial"/>
                <a:buChar char="⚬"/>
              </a:pPr>
              <a:r>
                <a:rPr lang="en-US" b="true" sz="1937">
                  <a:solidFill>
                    <a:srgbClr val="D6E5EF"/>
                  </a:solidFill>
                  <a:latin typeface="Source Sans Pro Bold"/>
                  <a:ea typeface="Source Sans Pro Bold"/>
                  <a:cs typeface="Source Sans Pro Bold"/>
                  <a:sym typeface="Source Sans Pro Bold"/>
                </a:rPr>
                <a:t>Unsupervised Learning</a:t>
              </a:r>
              <a:r>
                <a:rPr lang="en-US" sz="1937">
                  <a:solidFill>
                    <a:srgbClr val="D6E5EF"/>
                  </a:solidFill>
                  <a:latin typeface="Source Sans Pro"/>
                  <a:ea typeface="Source Sans Pro"/>
                  <a:cs typeface="Source Sans Pro"/>
                  <a:sym typeface="Source Sans Pro"/>
                </a:rPr>
                <a:t> – Finds patterns in unlabeled data (e.g., clustering)</a:t>
              </a:r>
            </a:p>
          </p:txBody>
        </p:sp>
      </p:grpSp>
      <p:grpSp>
        <p:nvGrpSpPr>
          <p:cNvPr name="Group 29" id="29"/>
          <p:cNvGrpSpPr/>
          <p:nvPr/>
        </p:nvGrpSpPr>
        <p:grpSpPr>
          <a:xfrm rot="0">
            <a:off x="862756" y="6198394"/>
            <a:ext cx="16562486" cy="460921"/>
            <a:chOff x="0" y="0"/>
            <a:chExt cx="22083315" cy="614561"/>
          </a:xfrm>
        </p:grpSpPr>
        <p:sp>
          <p:nvSpPr>
            <p:cNvPr name="Freeform 30" id="30"/>
            <p:cNvSpPr/>
            <p:nvPr/>
          </p:nvSpPr>
          <p:spPr>
            <a:xfrm flipH="false" flipV="false" rot="0">
              <a:off x="0" y="0"/>
              <a:ext cx="22083314" cy="614561"/>
            </a:xfrm>
            <a:custGeom>
              <a:avLst/>
              <a:gdLst/>
              <a:ahLst/>
              <a:cxnLst/>
              <a:rect r="r" b="b" t="t" l="l"/>
              <a:pathLst>
                <a:path h="614561" w="22083314">
                  <a:moveTo>
                    <a:pt x="0" y="0"/>
                  </a:moveTo>
                  <a:lnTo>
                    <a:pt x="22083314" y="0"/>
                  </a:lnTo>
                  <a:lnTo>
                    <a:pt x="22083314" y="614561"/>
                  </a:lnTo>
                  <a:lnTo>
                    <a:pt x="0" y="614561"/>
                  </a:lnTo>
                  <a:close/>
                </a:path>
              </a:pathLst>
            </a:custGeom>
            <a:solidFill>
              <a:srgbClr val="000000">
                <a:alpha val="0"/>
              </a:srgbClr>
            </a:solidFill>
          </p:spPr>
        </p:sp>
        <p:sp>
          <p:nvSpPr>
            <p:cNvPr name="TextBox 31" id="31"/>
            <p:cNvSpPr txBox="true"/>
            <p:nvPr/>
          </p:nvSpPr>
          <p:spPr>
            <a:xfrm>
              <a:off x="0" y="-66675"/>
              <a:ext cx="22083315" cy="681236"/>
            </a:xfrm>
            <a:prstGeom prst="rect">
              <a:avLst/>
            </a:prstGeom>
          </p:spPr>
          <p:txBody>
            <a:bodyPr anchor="t" rtlCol="false" tIns="0" lIns="0" bIns="0" rIns="0"/>
            <a:lstStyle/>
            <a:p>
              <a:pPr algn="l" marL="379798" indent="-126599" lvl="2">
                <a:lnSpc>
                  <a:spcPts val="3061"/>
                </a:lnSpc>
                <a:buFont typeface="Arial"/>
                <a:buChar char="⚬"/>
              </a:pPr>
              <a:r>
                <a:rPr lang="en-US" b="true" sz="1937">
                  <a:solidFill>
                    <a:srgbClr val="D6E5EF"/>
                  </a:solidFill>
                  <a:latin typeface="Source Sans Pro Bold"/>
                  <a:ea typeface="Source Sans Pro Bold"/>
                  <a:cs typeface="Source Sans Pro Bold"/>
                  <a:sym typeface="Source Sans Pro Bold"/>
                </a:rPr>
                <a:t>Reinforcement Learning</a:t>
              </a:r>
              <a:r>
                <a:rPr lang="en-US" sz="1937">
                  <a:solidFill>
                    <a:srgbClr val="D6E5EF"/>
                  </a:solidFill>
                  <a:latin typeface="Source Sans Pro"/>
                  <a:ea typeface="Source Sans Pro"/>
                  <a:cs typeface="Source Sans Pro"/>
                  <a:sym typeface="Source Sans Pro"/>
                </a:rPr>
                <a:t> – Learns through trial and error (e.g., self-driving cars)</a:t>
              </a:r>
            </a:p>
          </p:txBody>
        </p:sp>
      </p:grpSp>
      <p:grpSp>
        <p:nvGrpSpPr>
          <p:cNvPr name="Group 32" id="32"/>
          <p:cNvGrpSpPr/>
          <p:nvPr/>
        </p:nvGrpSpPr>
        <p:grpSpPr>
          <a:xfrm rot="0">
            <a:off x="862756" y="7019479"/>
            <a:ext cx="2900065" cy="381595"/>
            <a:chOff x="0" y="0"/>
            <a:chExt cx="3866753" cy="508793"/>
          </a:xfrm>
        </p:grpSpPr>
        <p:sp>
          <p:nvSpPr>
            <p:cNvPr name="Freeform 33" id="33"/>
            <p:cNvSpPr/>
            <p:nvPr/>
          </p:nvSpPr>
          <p:spPr>
            <a:xfrm flipH="false" flipV="false" rot="0">
              <a:off x="0" y="0"/>
              <a:ext cx="3866754" cy="508793"/>
            </a:xfrm>
            <a:custGeom>
              <a:avLst/>
              <a:gdLst/>
              <a:ahLst/>
              <a:cxnLst/>
              <a:rect r="r" b="b" t="t" l="l"/>
              <a:pathLst>
                <a:path h="508793" w="3866754">
                  <a:moveTo>
                    <a:pt x="0" y="0"/>
                  </a:moveTo>
                  <a:lnTo>
                    <a:pt x="3866754" y="0"/>
                  </a:lnTo>
                  <a:lnTo>
                    <a:pt x="3866754" y="508793"/>
                  </a:lnTo>
                  <a:lnTo>
                    <a:pt x="0" y="508793"/>
                  </a:lnTo>
                  <a:close/>
                </a:path>
              </a:pathLst>
            </a:custGeom>
            <a:solidFill>
              <a:srgbClr val="000000">
                <a:alpha val="0"/>
              </a:srgbClr>
            </a:solidFill>
          </p:spPr>
        </p:sp>
        <p:sp>
          <p:nvSpPr>
            <p:cNvPr name="TextBox 34" id="34"/>
            <p:cNvSpPr txBox="true"/>
            <p:nvPr/>
          </p:nvSpPr>
          <p:spPr>
            <a:xfrm>
              <a:off x="0" y="-28575"/>
              <a:ext cx="3866753" cy="537368"/>
            </a:xfrm>
            <a:prstGeom prst="rect">
              <a:avLst/>
            </a:prstGeom>
          </p:spPr>
          <p:txBody>
            <a:bodyPr anchor="t" rtlCol="false" tIns="0" lIns="0" bIns="0" rIns="0"/>
            <a:lstStyle/>
            <a:p>
              <a:pPr algn="l">
                <a:lnSpc>
                  <a:spcPts val="2812"/>
                </a:lnSpc>
              </a:pPr>
              <a:r>
                <a:rPr lang="en-US" sz="2249">
                  <a:solidFill>
                    <a:srgbClr val="000000"/>
                  </a:solidFill>
                  <a:latin typeface="Arimo"/>
                  <a:ea typeface="Arimo"/>
                  <a:cs typeface="Arimo"/>
                  <a:sym typeface="Arimo"/>
                </a:rPr>
                <a:t>🚀</a:t>
              </a:r>
              <a:r>
                <a:rPr lang="en-US" sz="2249">
                  <a:solidFill>
                    <a:srgbClr val="F98AC7"/>
                  </a:solidFill>
                  <a:latin typeface="Arimo"/>
                  <a:ea typeface="Arimo"/>
                  <a:cs typeface="Arimo"/>
                  <a:sym typeface="Arimo"/>
                </a:rPr>
                <a:t> </a:t>
              </a:r>
              <a:r>
                <a:rPr lang="en-US" sz="2249" b="true">
                  <a:solidFill>
                    <a:srgbClr val="F98AC7"/>
                  </a:solidFill>
                  <a:latin typeface="Arimo Bold"/>
                  <a:ea typeface="Arimo Bold"/>
                  <a:cs typeface="Arimo Bold"/>
                  <a:sym typeface="Arimo Bold"/>
                </a:rPr>
                <a:t>Applications</a:t>
              </a:r>
            </a:p>
          </p:txBody>
        </p:sp>
      </p:grpSp>
      <p:grpSp>
        <p:nvGrpSpPr>
          <p:cNvPr name="Group 35" id="35"/>
          <p:cNvGrpSpPr/>
          <p:nvPr/>
        </p:nvGrpSpPr>
        <p:grpSpPr>
          <a:xfrm rot="0">
            <a:off x="862756" y="7704087"/>
            <a:ext cx="16562486" cy="460921"/>
            <a:chOff x="0" y="0"/>
            <a:chExt cx="22083315" cy="614561"/>
          </a:xfrm>
        </p:grpSpPr>
        <p:sp>
          <p:nvSpPr>
            <p:cNvPr name="Freeform 36" id="36"/>
            <p:cNvSpPr/>
            <p:nvPr/>
          </p:nvSpPr>
          <p:spPr>
            <a:xfrm flipH="false" flipV="false" rot="0">
              <a:off x="0" y="0"/>
              <a:ext cx="22083314" cy="614561"/>
            </a:xfrm>
            <a:custGeom>
              <a:avLst/>
              <a:gdLst/>
              <a:ahLst/>
              <a:cxnLst/>
              <a:rect r="r" b="b" t="t" l="l"/>
              <a:pathLst>
                <a:path h="614561" w="22083314">
                  <a:moveTo>
                    <a:pt x="0" y="0"/>
                  </a:moveTo>
                  <a:lnTo>
                    <a:pt x="22083314" y="0"/>
                  </a:lnTo>
                  <a:lnTo>
                    <a:pt x="22083314" y="614561"/>
                  </a:lnTo>
                  <a:lnTo>
                    <a:pt x="0" y="614561"/>
                  </a:lnTo>
                  <a:close/>
                </a:path>
              </a:pathLst>
            </a:custGeom>
            <a:solidFill>
              <a:srgbClr val="000000">
                <a:alpha val="0"/>
              </a:srgbClr>
            </a:solidFill>
          </p:spPr>
        </p:sp>
        <p:sp>
          <p:nvSpPr>
            <p:cNvPr name="TextBox 37" id="37"/>
            <p:cNvSpPr txBox="true"/>
            <p:nvPr/>
          </p:nvSpPr>
          <p:spPr>
            <a:xfrm>
              <a:off x="0" y="-66675"/>
              <a:ext cx="22083315" cy="681236"/>
            </a:xfrm>
            <a:prstGeom prst="rect">
              <a:avLst/>
            </a:prstGeom>
          </p:spPr>
          <p:txBody>
            <a:bodyPr anchor="t" rtlCol="false" tIns="0" lIns="0" bIns="0" rIns="0"/>
            <a:lstStyle/>
            <a:p>
              <a:pPr algn="l" marL="379798" indent="-126599" lvl="2">
                <a:lnSpc>
                  <a:spcPts val="3061"/>
                </a:lnSpc>
                <a:buFont typeface="Arial"/>
                <a:buChar char="⚬"/>
              </a:pPr>
              <a:r>
                <a:rPr lang="en-US" sz="1937">
                  <a:solidFill>
                    <a:srgbClr val="D6E5EF"/>
                  </a:solidFill>
                  <a:latin typeface="Source Sans Pro"/>
                  <a:ea typeface="Source Sans Pro"/>
                  <a:cs typeface="Source Sans Pro"/>
                  <a:sym typeface="Source Sans Pro"/>
                </a:rPr>
                <a:t>Recommendation Systems (Netflix, YouTube)</a:t>
              </a:r>
            </a:p>
          </p:txBody>
        </p:sp>
      </p:grpSp>
      <p:grpSp>
        <p:nvGrpSpPr>
          <p:cNvPr name="Group 38" id="38"/>
          <p:cNvGrpSpPr/>
          <p:nvPr/>
        </p:nvGrpSpPr>
        <p:grpSpPr>
          <a:xfrm rot="0">
            <a:off x="862756" y="8184505"/>
            <a:ext cx="16562486" cy="460921"/>
            <a:chOff x="0" y="0"/>
            <a:chExt cx="22083315" cy="614561"/>
          </a:xfrm>
        </p:grpSpPr>
        <p:sp>
          <p:nvSpPr>
            <p:cNvPr name="Freeform 39" id="39"/>
            <p:cNvSpPr/>
            <p:nvPr/>
          </p:nvSpPr>
          <p:spPr>
            <a:xfrm flipH="false" flipV="false" rot="0">
              <a:off x="0" y="0"/>
              <a:ext cx="22083314" cy="614561"/>
            </a:xfrm>
            <a:custGeom>
              <a:avLst/>
              <a:gdLst/>
              <a:ahLst/>
              <a:cxnLst/>
              <a:rect r="r" b="b" t="t" l="l"/>
              <a:pathLst>
                <a:path h="614561" w="22083314">
                  <a:moveTo>
                    <a:pt x="0" y="0"/>
                  </a:moveTo>
                  <a:lnTo>
                    <a:pt x="22083314" y="0"/>
                  </a:lnTo>
                  <a:lnTo>
                    <a:pt x="22083314" y="614561"/>
                  </a:lnTo>
                  <a:lnTo>
                    <a:pt x="0" y="614561"/>
                  </a:lnTo>
                  <a:close/>
                </a:path>
              </a:pathLst>
            </a:custGeom>
            <a:solidFill>
              <a:srgbClr val="000000">
                <a:alpha val="0"/>
              </a:srgbClr>
            </a:solidFill>
          </p:spPr>
        </p:sp>
        <p:sp>
          <p:nvSpPr>
            <p:cNvPr name="TextBox 40" id="40"/>
            <p:cNvSpPr txBox="true"/>
            <p:nvPr/>
          </p:nvSpPr>
          <p:spPr>
            <a:xfrm>
              <a:off x="0" y="-66675"/>
              <a:ext cx="22083315" cy="681236"/>
            </a:xfrm>
            <a:prstGeom prst="rect">
              <a:avLst/>
            </a:prstGeom>
          </p:spPr>
          <p:txBody>
            <a:bodyPr anchor="t" rtlCol="false" tIns="0" lIns="0" bIns="0" rIns="0"/>
            <a:lstStyle/>
            <a:p>
              <a:pPr algn="l" marL="379798" indent="-126599" lvl="2">
                <a:lnSpc>
                  <a:spcPts val="3061"/>
                </a:lnSpc>
                <a:buFont typeface="Arial"/>
                <a:buChar char="⚬"/>
              </a:pPr>
              <a:r>
                <a:rPr lang="en-US" sz="1937">
                  <a:solidFill>
                    <a:srgbClr val="D6E5EF"/>
                  </a:solidFill>
                  <a:latin typeface="Source Sans Pro"/>
                  <a:ea typeface="Source Sans Pro"/>
                  <a:cs typeface="Source Sans Pro"/>
                  <a:sym typeface="Source Sans Pro"/>
                </a:rPr>
                <a:t>Fraud Detection (Banking)</a:t>
              </a:r>
            </a:p>
          </p:txBody>
        </p:sp>
      </p:grpSp>
      <p:grpSp>
        <p:nvGrpSpPr>
          <p:cNvPr name="Group 41" id="41"/>
          <p:cNvGrpSpPr/>
          <p:nvPr/>
        </p:nvGrpSpPr>
        <p:grpSpPr>
          <a:xfrm rot="0">
            <a:off x="862756" y="8664923"/>
            <a:ext cx="16562486" cy="460921"/>
            <a:chOff x="0" y="0"/>
            <a:chExt cx="22083315" cy="614561"/>
          </a:xfrm>
        </p:grpSpPr>
        <p:sp>
          <p:nvSpPr>
            <p:cNvPr name="Freeform 42" id="42"/>
            <p:cNvSpPr/>
            <p:nvPr/>
          </p:nvSpPr>
          <p:spPr>
            <a:xfrm flipH="false" flipV="false" rot="0">
              <a:off x="0" y="0"/>
              <a:ext cx="22083314" cy="614561"/>
            </a:xfrm>
            <a:custGeom>
              <a:avLst/>
              <a:gdLst/>
              <a:ahLst/>
              <a:cxnLst/>
              <a:rect r="r" b="b" t="t" l="l"/>
              <a:pathLst>
                <a:path h="614561" w="22083314">
                  <a:moveTo>
                    <a:pt x="0" y="0"/>
                  </a:moveTo>
                  <a:lnTo>
                    <a:pt x="22083314" y="0"/>
                  </a:lnTo>
                  <a:lnTo>
                    <a:pt x="22083314" y="614561"/>
                  </a:lnTo>
                  <a:lnTo>
                    <a:pt x="0" y="614561"/>
                  </a:lnTo>
                  <a:close/>
                </a:path>
              </a:pathLst>
            </a:custGeom>
            <a:solidFill>
              <a:srgbClr val="000000">
                <a:alpha val="0"/>
              </a:srgbClr>
            </a:solidFill>
          </p:spPr>
        </p:sp>
        <p:sp>
          <p:nvSpPr>
            <p:cNvPr name="TextBox 43" id="43"/>
            <p:cNvSpPr txBox="true"/>
            <p:nvPr/>
          </p:nvSpPr>
          <p:spPr>
            <a:xfrm>
              <a:off x="0" y="-66675"/>
              <a:ext cx="22083315" cy="681236"/>
            </a:xfrm>
            <a:prstGeom prst="rect">
              <a:avLst/>
            </a:prstGeom>
          </p:spPr>
          <p:txBody>
            <a:bodyPr anchor="t" rtlCol="false" tIns="0" lIns="0" bIns="0" rIns="0"/>
            <a:lstStyle/>
            <a:p>
              <a:pPr algn="l" marL="379798" indent="-126599" lvl="2">
                <a:lnSpc>
                  <a:spcPts val="3061"/>
                </a:lnSpc>
                <a:buFont typeface="Arial"/>
                <a:buChar char="⚬"/>
              </a:pPr>
              <a:r>
                <a:rPr lang="en-US" sz="1937">
                  <a:solidFill>
                    <a:srgbClr val="D6E5EF"/>
                  </a:solidFill>
                  <a:latin typeface="Source Sans Pro"/>
                  <a:ea typeface="Source Sans Pro"/>
                  <a:cs typeface="Source Sans Pro"/>
                  <a:sym typeface="Source Sans Pro"/>
                </a:rPr>
                <a:t>Healthcare (Disease Prediction)</a:t>
              </a:r>
            </a:p>
          </p:txBody>
        </p:sp>
      </p:grpSp>
      <p:grpSp>
        <p:nvGrpSpPr>
          <p:cNvPr name="Group 44" id="44"/>
          <p:cNvGrpSpPr/>
          <p:nvPr/>
        </p:nvGrpSpPr>
        <p:grpSpPr>
          <a:xfrm rot="0">
            <a:off x="862756" y="9145340"/>
            <a:ext cx="16562486" cy="460921"/>
            <a:chOff x="0" y="0"/>
            <a:chExt cx="22083315" cy="614561"/>
          </a:xfrm>
        </p:grpSpPr>
        <p:sp>
          <p:nvSpPr>
            <p:cNvPr name="Freeform 45" id="45"/>
            <p:cNvSpPr/>
            <p:nvPr/>
          </p:nvSpPr>
          <p:spPr>
            <a:xfrm flipH="false" flipV="false" rot="0">
              <a:off x="0" y="0"/>
              <a:ext cx="22083314" cy="614561"/>
            </a:xfrm>
            <a:custGeom>
              <a:avLst/>
              <a:gdLst/>
              <a:ahLst/>
              <a:cxnLst/>
              <a:rect r="r" b="b" t="t" l="l"/>
              <a:pathLst>
                <a:path h="614561" w="22083314">
                  <a:moveTo>
                    <a:pt x="0" y="0"/>
                  </a:moveTo>
                  <a:lnTo>
                    <a:pt x="22083314" y="0"/>
                  </a:lnTo>
                  <a:lnTo>
                    <a:pt x="22083314" y="614561"/>
                  </a:lnTo>
                  <a:lnTo>
                    <a:pt x="0" y="614561"/>
                  </a:lnTo>
                  <a:close/>
                </a:path>
              </a:pathLst>
            </a:custGeom>
            <a:solidFill>
              <a:srgbClr val="000000">
                <a:alpha val="0"/>
              </a:srgbClr>
            </a:solidFill>
          </p:spPr>
        </p:sp>
        <p:sp>
          <p:nvSpPr>
            <p:cNvPr name="TextBox 46" id="46"/>
            <p:cNvSpPr txBox="true"/>
            <p:nvPr/>
          </p:nvSpPr>
          <p:spPr>
            <a:xfrm>
              <a:off x="0" y="-66675"/>
              <a:ext cx="22083315" cy="681236"/>
            </a:xfrm>
            <a:prstGeom prst="rect">
              <a:avLst/>
            </a:prstGeom>
          </p:spPr>
          <p:txBody>
            <a:bodyPr anchor="t" rtlCol="false" tIns="0" lIns="0" bIns="0" rIns="0"/>
            <a:lstStyle/>
            <a:p>
              <a:pPr algn="l" marL="379798" indent="-126599" lvl="2">
                <a:lnSpc>
                  <a:spcPts val="3061"/>
                </a:lnSpc>
                <a:buFont typeface="Arial"/>
                <a:buChar char="⚬"/>
              </a:pPr>
              <a:r>
                <a:rPr lang="en-US" sz="1937">
                  <a:solidFill>
                    <a:srgbClr val="D6E5EF"/>
                  </a:solidFill>
                  <a:latin typeface="Source Sans Pro"/>
                  <a:ea typeface="Source Sans Pro"/>
                  <a:cs typeface="Source Sans Pro"/>
                  <a:sym typeface="Source Sans Pro"/>
                </a:rPr>
                <a:t>Image &amp; Speech Recognition</a:t>
              </a:r>
            </a:p>
          </p:txBody>
        </p:sp>
      </p:grpSp>
      <p:sp>
        <p:nvSpPr>
          <p:cNvPr name="Freeform 47" id="47"/>
          <p:cNvSpPr/>
          <p:nvPr/>
        </p:nvSpPr>
        <p:spPr>
          <a:xfrm flipH="false" flipV="false" rot="0">
            <a:off x="6215561" y="7154615"/>
            <a:ext cx="11427718" cy="2904699"/>
          </a:xfrm>
          <a:custGeom>
            <a:avLst/>
            <a:gdLst/>
            <a:ahLst/>
            <a:cxnLst/>
            <a:rect r="r" b="b" t="t" l="l"/>
            <a:pathLst>
              <a:path h="2904699" w="11427718">
                <a:moveTo>
                  <a:pt x="0" y="0"/>
                </a:moveTo>
                <a:lnTo>
                  <a:pt x="11427718" y="0"/>
                </a:lnTo>
                <a:lnTo>
                  <a:pt x="11427718" y="2904699"/>
                </a:lnTo>
                <a:lnTo>
                  <a:pt x="0" y="2904699"/>
                </a:lnTo>
                <a:lnTo>
                  <a:pt x="0" y="0"/>
                </a:lnTo>
                <a:close/>
              </a:path>
            </a:pathLst>
          </a:custGeom>
          <a:blipFill>
            <a:blip r:embed="rId3"/>
            <a:stretch>
              <a:fillRect l="0" t="-3811" r="-5592" b="-3811"/>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5813206" y="209095"/>
            <a:ext cx="2245220" cy="471496"/>
            <a:chOff x="0" y="0"/>
            <a:chExt cx="2993627" cy="628661"/>
          </a:xfrm>
        </p:grpSpPr>
        <p:sp>
          <p:nvSpPr>
            <p:cNvPr name="Freeform 7" id="7"/>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2"/>
              <a:stretch>
                <a:fillRect l="0" t="0" r="0" b="-1"/>
              </a:stretch>
            </a:blipFill>
          </p:spPr>
        </p:sp>
      </p:grpSp>
      <p:grpSp>
        <p:nvGrpSpPr>
          <p:cNvPr name="Group 8" id="8"/>
          <p:cNvGrpSpPr/>
          <p:nvPr/>
        </p:nvGrpSpPr>
        <p:grpSpPr>
          <a:xfrm rot="0">
            <a:off x="718245" y="552450"/>
            <a:ext cx="4828878" cy="632222"/>
            <a:chOff x="0" y="0"/>
            <a:chExt cx="6438504" cy="842963"/>
          </a:xfrm>
        </p:grpSpPr>
        <p:sp>
          <p:nvSpPr>
            <p:cNvPr name="Freeform 9" id="9"/>
            <p:cNvSpPr/>
            <p:nvPr/>
          </p:nvSpPr>
          <p:spPr>
            <a:xfrm flipH="false" flipV="false" rot="0">
              <a:off x="0" y="0"/>
              <a:ext cx="6438504" cy="842963"/>
            </a:xfrm>
            <a:custGeom>
              <a:avLst/>
              <a:gdLst/>
              <a:ahLst/>
              <a:cxnLst/>
              <a:rect r="r" b="b" t="t" l="l"/>
              <a:pathLst>
                <a:path h="842963" w="6438504">
                  <a:moveTo>
                    <a:pt x="0" y="0"/>
                  </a:moveTo>
                  <a:lnTo>
                    <a:pt x="6438504" y="0"/>
                  </a:lnTo>
                  <a:lnTo>
                    <a:pt x="6438504" y="842963"/>
                  </a:lnTo>
                  <a:lnTo>
                    <a:pt x="0" y="842963"/>
                  </a:lnTo>
                  <a:close/>
                </a:path>
              </a:pathLst>
            </a:custGeom>
            <a:solidFill>
              <a:srgbClr val="000000">
                <a:alpha val="0"/>
              </a:srgbClr>
            </a:solidFill>
          </p:spPr>
        </p:sp>
        <p:sp>
          <p:nvSpPr>
            <p:cNvPr name="TextBox 10" id="10"/>
            <p:cNvSpPr txBox="true"/>
            <p:nvPr/>
          </p:nvSpPr>
          <p:spPr>
            <a:xfrm>
              <a:off x="0" y="-19050"/>
              <a:ext cx="6438504" cy="862013"/>
            </a:xfrm>
            <a:prstGeom prst="rect">
              <a:avLst/>
            </a:prstGeom>
          </p:spPr>
          <p:txBody>
            <a:bodyPr anchor="t" rtlCol="false" tIns="0" lIns="0" bIns="0" rIns="0"/>
            <a:lstStyle/>
            <a:p>
              <a:pPr algn="l">
                <a:lnSpc>
                  <a:spcPts val="4749"/>
                </a:lnSpc>
              </a:pPr>
              <a:r>
                <a:rPr lang="en-US" sz="3748">
                  <a:solidFill>
                    <a:srgbClr val="F98AC7"/>
                  </a:solidFill>
                  <a:latin typeface="Lora"/>
                  <a:ea typeface="Lora"/>
                  <a:cs typeface="Lora"/>
                  <a:sym typeface="Lora"/>
                </a:rPr>
                <a:t>Deep Learning </a:t>
              </a:r>
            </a:p>
          </p:txBody>
        </p:sp>
      </p:grpSp>
      <p:grpSp>
        <p:nvGrpSpPr>
          <p:cNvPr name="Group 11" id="11"/>
          <p:cNvGrpSpPr/>
          <p:nvPr/>
        </p:nvGrpSpPr>
        <p:grpSpPr>
          <a:xfrm rot="0">
            <a:off x="718245" y="1537841"/>
            <a:ext cx="16851511" cy="385465"/>
            <a:chOff x="0" y="0"/>
            <a:chExt cx="22468681" cy="513953"/>
          </a:xfrm>
        </p:grpSpPr>
        <p:sp>
          <p:nvSpPr>
            <p:cNvPr name="Freeform 12" id="12"/>
            <p:cNvSpPr/>
            <p:nvPr/>
          </p:nvSpPr>
          <p:spPr>
            <a:xfrm flipH="false" flipV="false" rot="0">
              <a:off x="0" y="0"/>
              <a:ext cx="22468681" cy="513953"/>
            </a:xfrm>
            <a:custGeom>
              <a:avLst/>
              <a:gdLst/>
              <a:ahLst/>
              <a:cxnLst/>
              <a:rect r="r" b="b" t="t" l="l"/>
              <a:pathLst>
                <a:path h="513953" w="22468681">
                  <a:moveTo>
                    <a:pt x="0" y="0"/>
                  </a:moveTo>
                  <a:lnTo>
                    <a:pt x="22468681" y="0"/>
                  </a:lnTo>
                  <a:lnTo>
                    <a:pt x="22468681" y="513953"/>
                  </a:lnTo>
                  <a:lnTo>
                    <a:pt x="0" y="513953"/>
                  </a:lnTo>
                  <a:close/>
                </a:path>
              </a:pathLst>
            </a:custGeom>
            <a:solidFill>
              <a:srgbClr val="000000">
                <a:alpha val="0"/>
              </a:srgbClr>
            </a:solidFill>
          </p:spPr>
        </p:sp>
        <p:sp>
          <p:nvSpPr>
            <p:cNvPr name="TextBox 13" id="13"/>
            <p:cNvSpPr txBox="true"/>
            <p:nvPr/>
          </p:nvSpPr>
          <p:spPr>
            <a:xfrm>
              <a:off x="0" y="-57150"/>
              <a:ext cx="22468681" cy="571103"/>
            </a:xfrm>
            <a:prstGeom prst="rect">
              <a:avLst/>
            </a:prstGeom>
          </p:spPr>
          <p:txBody>
            <a:bodyPr anchor="t" rtlCol="false" tIns="0" lIns="0" bIns="0" rIns="0"/>
            <a:lstStyle/>
            <a:p>
              <a:pPr algn="l">
                <a:lnSpc>
                  <a:spcPts val="2562"/>
                </a:lnSpc>
              </a:pPr>
              <a:r>
                <a:rPr lang="en-US" sz="1562">
                  <a:solidFill>
                    <a:srgbClr val="D6E5EF"/>
                  </a:solidFill>
                  <a:latin typeface="Source Sans Pro"/>
                  <a:ea typeface="Source Sans Pro"/>
                  <a:cs typeface="Source Sans Pro"/>
                  <a:sym typeface="Source Sans Pro"/>
                </a:rPr>
                <a:t>Deep Learning (DL) is a subset of Machine Learning that uses artificial neural networks to mimic the human brain and process complex data.</a:t>
              </a:r>
            </a:p>
          </p:txBody>
        </p:sp>
      </p:grpSp>
      <p:grpSp>
        <p:nvGrpSpPr>
          <p:cNvPr name="Group 14" id="14"/>
          <p:cNvGrpSpPr/>
          <p:nvPr/>
        </p:nvGrpSpPr>
        <p:grpSpPr>
          <a:xfrm rot="0">
            <a:off x="718245" y="2221557"/>
            <a:ext cx="2414439" cy="311200"/>
            <a:chOff x="0" y="0"/>
            <a:chExt cx="3219252" cy="414933"/>
          </a:xfrm>
        </p:grpSpPr>
        <p:sp>
          <p:nvSpPr>
            <p:cNvPr name="Freeform 15" id="15"/>
            <p:cNvSpPr/>
            <p:nvPr/>
          </p:nvSpPr>
          <p:spPr>
            <a:xfrm flipH="false" flipV="false" rot="0">
              <a:off x="0" y="0"/>
              <a:ext cx="3219252" cy="414933"/>
            </a:xfrm>
            <a:custGeom>
              <a:avLst/>
              <a:gdLst/>
              <a:ahLst/>
              <a:cxnLst/>
              <a:rect r="r" b="b" t="t" l="l"/>
              <a:pathLst>
                <a:path h="414933" w="3219252">
                  <a:moveTo>
                    <a:pt x="0" y="0"/>
                  </a:moveTo>
                  <a:lnTo>
                    <a:pt x="3219252" y="0"/>
                  </a:lnTo>
                  <a:lnTo>
                    <a:pt x="3219252" y="414933"/>
                  </a:lnTo>
                  <a:lnTo>
                    <a:pt x="0" y="414933"/>
                  </a:lnTo>
                  <a:close/>
                </a:path>
              </a:pathLst>
            </a:custGeom>
            <a:solidFill>
              <a:srgbClr val="000000">
                <a:alpha val="0"/>
              </a:srgbClr>
            </a:solidFill>
          </p:spPr>
        </p:sp>
        <p:sp>
          <p:nvSpPr>
            <p:cNvPr name="TextBox 16" id="16"/>
            <p:cNvSpPr txBox="true"/>
            <p:nvPr/>
          </p:nvSpPr>
          <p:spPr>
            <a:xfrm>
              <a:off x="0" y="-38100"/>
              <a:ext cx="3219252" cy="453033"/>
            </a:xfrm>
            <a:prstGeom prst="rect">
              <a:avLst/>
            </a:prstGeom>
          </p:spPr>
          <p:txBody>
            <a:bodyPr anchor="t" rtlCol="false" tIns="0" lIns="0" bIns="0" rIns="0"/>
            <a:lstStyle/>
            <a:p>
              <a:pPr algn="l">
                <a:lnSpc>
                  <a:spcPts val="2375"/>
                </a:lnSpc>
              </a:pPr>
              <a:r>
                <a:rPr lang="en-US" sz="1874">
                  <a:solidFill>
                    <a:srgbClr val="000000"/>
                  </a:solidFill>
                  <a:latin typeface="Arimo"/>
                  <a:ea typeface="Arimo"/>
                  <a:cs typeface="Arimo"/>
                  <a:sym typeface="Arimo"/>
                </a:rPr>
                <a:t>⚙️</a:t>
              </a:r>
              <a:r>
                <a:rPr lang="en-US" sz="1874">
                  <a:solidFill>
                    <a:srgbClr val="F98AC7"/>
                  </a:solidFill>
                  <a:latin typeface="Arimo"/>
                  <a:ea typeface="Arimo"/>
                  <a:cs typeface="Arimo"/>
                  <a:sym typeface="Arimo"/>
                </a:rPr>
                <a:t> </a:t>
              </a:r>
              <a:r>
                <a:rPr lang="en-US" sz="1874" b="true">
                  <a:solidFill>
                    <a:srgbClr val="F98AC7"/>
                  </a:solidFill>
                  <a:latin typeface="Arimo Bold"/>
                  <a:ea typeface="Arimo Bold"/>
                  <a:cs typeface="Arimo Bold"/>
                  <a:sym typeface="Arimo Bold"/>
                </a:rPr>
                <a:t>How It Works</a:t>
              </a:r>
            </a:p>
          </p:txBody>
        </p:sp>
      </p:grpSp>
      <p:grpSp>
        <p:nvGrpSpPr>
          <p:cNvPr name="Group 17" id="17"/>
          <p:cNvGrpSpPr/>
          <p:nvPr/>
        </p:nvGrpSpPr>
        <p:grpSpPr>
          <a:xfrm rot="0">
            <a:off x="718245" y="2783384"/>
            <a:ext cx="16851511" cy="385465"/>
            <a:chOff x="0" y="0"/>
            <a:chExt cx="22468681" cy="513953"/>
          </a:xfrm>
        </p:grpSpPr>
        <p:sp>
          <p:nvSpPr>
            <p:cNvPr name="Freeform 18" id="18"/>
            <p:cNvSpPr/>
            <p:nvPr/>
          </p:nvSpPr>
          <p:spPr>
            <a:xfrm flipH="false" flipV="false" rot="0">
              <a:off x="0" y="0"/>
              <a:ext cx="22468681" cy="513953"/>
            </a:xfrm>
            <a:custGeom>
              <a:avLst/>
              <a:gdLst/>
              <a:ahLst/>
              <a:cxnLst/>
              <a:rect r="r" b="b" t="t" l="l"/>
              <a:pathLst>
                <a:path h="513953" w="22468681">
                  <a:moveTo>
                    <a:pt x="0" y="0"/>
                  </a:moveTo>
                  <a:lnTo>
                    <a:pt x="22468681" y="0"/>
                  </a:lnTo>
                  <a:lnTo>
                    <a:pt x="22468681" y="513953"/>
                  </a:lnTo>
                  <a:lnTo>
                    <a:pt x="0" y="513953"/>
                  </a:lnTo>
                  <a:close/>
                </a:path>
              </a:pathLst>
            </a:custGeom>
            <a:solidFill>
              <a:srgbClr val="000000">
                <a:alpha val="0"/>
              </a:srgbClr>
            </a:solidFill>
          </p:spPr>
        </p:sp>
        <p:sp>
          <p:nvSpPr>
            <p:cNvPr name="TextBox 19" id="19"/>
            <p:cNvSpPr txBox="true"/>
            <p:nvPr/>
          </p:nvSpPr>
          <p:spPr>
            <a:xfrm>
              <a:off x="0" y="-57150"/>
              <a:ext cx="22468681" cy="571103"/>
            </a:xfrm>
            <a:prstGeom prst="rect">
              <a:avLst/>
            </a:prstGeom>
          </p:spPr>
          <p:txBody>
            <a:bodyPr anchor="t" rtlCol="false" tIns="0" lIns="0" bIns="0" rIns="0"/>
            <a:lstStyle/>
            <a:p>
              <a:pPr algn="l" marL="306278" indent="-102093" lvl="2">
                <a:lnSpc>
                  <a:spcPts val="2562"/>
                </a:lnSpc>
                <a:buFont typeface="Arial"/>
                <a:buChar char="⚬"/>
              </a:pPr>
              <a:r>
                <a:rPr lang="en-US" sz="1562">
                  <a:solidFill>
                    <a:srgbClr val="D6E5EF"/>
                  </a:solidFill>
                  <a:latin typeface="Source Sans Pro"/>
                  <a:ea typeface="Source Sans Pro"/>
                  <a:cs typeface="Source Sans Pro"/>
                  <a:sym typeface="Source Sans Pro"/>
                </a:rPr>
                <a:t>Uses multiple layers of artificial neurons to analyze and learn from large amounts of data.</a:t>
              </a:r>
            </a:p>
          </p:txBody>
        </p:sp>
      </p:grpSp>
      <p:grpSp>
        <p:nvGrpSpPr>
          <p:cNvPr name="Group 20" id="20"/>
          <p:cNvGrpSpPr/>
          <p:nvPr/>
        </p:nvGrpSpPr>
        <p:grpSpPr>
          <a:xfrm rot="0">
            <a:off x="718245" y="3467100"/>
            <a:ext cx="2414439" cy="311200"/>
            <a:chOff x="0" y="0"/>
            <a:chExt cx="3219252" cy="414933"/>
          </a:xfrm>
        </p:grpSpPr>
        <p:sp>
          <p:nvSpPr>
            <p:cNvPr name="Freeform 21" id="21"/>
            <p:cNvSpPr/>
            <p:nvPr/>
          </p:nvSpPr>
          <p:spPr>
            <a:xfrm flipH="false" flipV="false" rot="0">
              <a:off x="0" y="0"/>
              <a:ext cx="3219252" cy="414933"/>
            </a:xfrm>
            <a:custGeom>
              <a:avLst/>
              <a:gdLst/>
              <a:ahLst/>
              <a:cxnLst/>
              <a:rect r="r" b="b" t="t" l="l"/>
              <a:pathLst>
                <a:path h="414933" w="3219252">
                  <a:moveTo>
                    <a:pt x="0" y="0"/>
                  </a:moveTo>
                  <a:lnTo>
                    <a:pt x="3219252" y="0"/>
                  </a:lnTo>
                  <a:lnTo>
                    <a:pt x="3219252" y="414933"/>
                  </a:lnTo>
                  <a:lnTo>
                    <a:pt x="0" y="414933"/>
                  </a:lnTo>
                  <a:close/>
                </a:path>
              </a:pathLst>
            </a:custGeom>
            <a:solidFill>
              <a:srgbClr val="000000">
                <a:alpha val="0"/>
              </a:srgbClr>
            </a:solidFill>
          </p:spPr>
        </p:sp>
        <p:sp>
          <p:nvSpPr>
            <p:cNvPr name="TextBox 22" id="22"/>
            <p:cNvSpPr txBox="true"/>
            <p:nvPr/>
          </p:nvSpPr>
          <p:spPr>
            <a:xfrm>
              <a:off x="0" y="-38100"/>
              <a:ext cx="3219252" cy="453033"/>
            </a:xfrm>
            <a:prstGeom prst="rect">
              <a:avLst/>
            </a:prstGeom>
          </p:spPr>
          <p:txBody>
            <a:bodyPr anchor="t" rtlCol="false" tIns="0" lIns="0" bIns="0" rIns="0"/>
            <a:lstStyle/>
            <a:p>
              <a:pPr algn="l">
                <a:lnSpc>
                  <a:spcPts val="2375"/>
                </a:lnSpc>
              </a:pPr>
              <a:r>
                <a:rPr lang="en-US" sz="1874">
                  <a:solidFill>
                    <a:srgbClr val="000000"/>
                  </a:solidFill>
                  <a:latin typeface="Arimo"/>
                  <a:ea typeface="Arimo"/>
                  <a:cs typeface="Arimo"/>
                  <a:sym typeface="Arimo"/>
                </a:rPr>
                <a:t>📌</a:t>
              </a:r>
              <a:r>
                <a:rPr lang="en-US" sz="1874">
                  <a:solidFill>
                    <a:srgbClr val="F98AC7"/>
                  </a:solidFill>
                  <a:latin typeface="Arimo"/>
                  <a:ea typeface="Arimo"/>
                  <a:cs typeface="Arimo"/>
                  <a:sym typeface="Arimo"/>
                </a:rPr>
                <a:t> </a:t>
              </a:r>
              <a:r>
                <a:rPr lang="en-US" sz="1874" b="true">
                  <a:solidFill>
                    <a:srgbClr val="F98AC7"/>
                  </a:solidFill>
                  <a:latin typeface="Arimo Bold"/>
                  <a:ea typeface="Arimo Bold"/>
                  <a:cs typeface="Arimo Bold"/>
                  <a:sym typeface="Arimo Bold"/>
                </a:rPr>
                <a:t>Key Features</a:t>
              </a:r>
            </a:p>
          </p:txBody>
        </p:sp>
      </p:grpSp>
      <p:grpSp>
        <p:nvGrpSpPr>
          <p:cNvPr name="Group 23" id="23"/>
          <p:cNvGrpSpPr/>
          <p:nvPr/>
        </p:nvGrpSpPr>
        <p:grpSpPr>
          <a:xfrm rot="0">
            <a:off x="718245" y="4028926"/>
            <a:ext cx="16851511" cy="385465"/>
            <a:chOff x="0" y="0"/>
            <a:chExt cx="22468681" cy="513953"/>
          </a:xfrm>
        </p:grpSpPr>
        <p:sp>
          <p:nvSpPr>
            <p:cNvPr name="Freeform 24" id="24"/>
            <p:cNvSpPr/>
            <p:nvPr/>
          </p:nvSpPr>
          <p:spPr>
            <a:xfrm flipH="false" flipV="false" rot="0">
              <a:off x="0" y="0"/>
              <a:ext cx="22468681" cy="513953"/>
            </a:xfrm>
            <a:custGeom>
              <a:avLst/>
              <a:gdLst/>
              <a:ahLst/>
              <a:cxnLst/>
              <a:rect r="r" b="b" t="t" l="l"/>
              <a:pathLst>
                <a:path h="513953" w="22468681">
                  <a:moveTo>
                    <a:pt x="0" y="0"/>
                  </a:moveTo>
                  <a:lnTo>
                    <a:pt x="22468681" y="0"/>
                  </a:lnTo>
                  <a:lnTo>
                    <a:pt x="22468681" y="513953"/>
                  </a:lnTo>
                  <a:lnTo>
                    <a:pt x="0" y="513953"/>
                  </a:lnTo>
                  <a:close/>
                </a:path>
              </a:pathLst>
            </a:custGeom>
            <a:solidFill>
              <a:srgbClr val="000000">
                <a:alpha val="0"/>
              </a:srgbClr>
            </a:solidFill>
          </p:spPr>
        </p:sp>
        <p:sp>
          <p:nvSpPr>
            <p:cNvPr name="TextBox 25" id="25"/>
            <p:cNvSpPr txBox="true"/>
            <p:nvPr/>
          </p:nvSpPr>
          <p:spPr>
            <a:xfrm>
              <a:off x="0" y="-76200"/>
              <a:ext cx="22468681" cy="590153"/>
            </a:xfrm>
            <a:prstGeom prst="rect">
              <a:avLst/>
            </a:prstGeom>
          </p:spPr>
          <p:txBody>
            <a:bodyPr anchor="t" rtlCol="false" tIns="0" lIns="0" bIns="0" rIns="0"/>
            <a:lstStyle/>
            <a:p>
              <a:pPr algn="l" marL="306278" indent="-102093" lvl="2">
                <a:lnSpc>
                  <a:spcPts val="2562"/>
                </a:lnSpc>
                <a:buFont typeface="Arial"/>
                <a:buChar char="⚬"/>
              </a:pPr>
              <a:r>
                <a:rPr lang="en-US" b="true" sz="1562">
                  <a:solidFill>
                    <a:srgbClr val="D6E5EF"/>
                  </a:solidFill>
                  <a:latin typeface="Arimo Bold"/>
                  <a:ea typeface="Arimo Bold"/>
                  <a:cs typeface="Arimo Bold"/>
                  <a:sym typeface="Arimo Bold"/>
                </a:rPr>
                <a:t>Multi-layered neural networks</a:t>
              </a:r>
              <a:r>
                <a:rPr lang="en-US" sz="1562">
                  <a:solidFill>
                    <a:srgbClr val="D6E5EF"/>
                  </a:solidFill>
                  <a:latin typeface="Arimo"/>
                  <a:ea typeface="Arimo"/>
                  <a:cs typeface="Arimo"/>
                  <a:sym typeface="Arimo"/>
                </a:rPr>
                <a:t> (Deep Neural Networks)</a:t>
              </a:r>
            </a:p>
          </p:txBody>
        </p:sp>
      </p:grpSp>
      <p:grpSp>
        <p:nvGrpSpPr>
          <p:cNvPr name="Group 26" id="26"/>
          <p:cNvGrpSpPr/>
          <p:nvPr/>
        </p:nvGrpSpPr>
        <p:grpSpPr>
          <a:xfrm rot="0">
            <a:off x="718245" y="4428976"/>
            <a:ext cx="16851511" cy="385465"/>
            <a:chOff x="0" y="0"/>
            <a:chExt cx="22468681" cy="513953"/>
          </a:xfrm>
        </p:grpSpPr>
        <p:sp>
          <p:nvSpPr>
            <p:cNvPr name="Freeform 27" id="27"/>
            <p:cNvSpPr/>
            <p:nvPr/>
          </p:nvSpPr>
          <p:spPr>
            <a:xfrm flipH="false" flipV="false" rot="0">
              <a:off x="0" y="0"/>
              <a:ext cx="22468681" cy="513953"/>
            </a:xfrm>
            <a:custGeom>
              <a:avLst/>
              <a:gdLst/>
              <a:ahLst/>
              <a:cxnLst/>
              <a:rect r="r" b="b" t="t" l="l"/>
              <a:pathLst>
                <a:path h="513953" w="22468681">
                  <a:moveTo>
                    <a:pt x="0" y="0"/>
                  </a:moveTo>
                  <a:lnTo>
                    <a:pt x="22468681" y="0"/>
                  </a:lnTo>
                  <a:lnTo>
                    <a:pt x="22468681" y="513953"/>
                  </a:lnTo>
                  <a:lnTo>
                    <a:pt x="0" y="513953"/>
                  </a:lnTo>
                  <a:close/>
                </a:path>
              </a:pathLst>
            </a:custGeom>
            <a:solidFill>
              <a:srgbClr val="000000">
                <a:alpha val="0"/>
              </a:srgbClr>
            </a:solidFill>
          </p:spPr>
        </p:sp>
        <p:sp>
          <p:nvSpPr>
            <p:cNvPr name="TextBox 28" id="28"/>
            <p:cNvSpPr txBox="true"/>
            <p:nvPr/>
          </p:nvSpPr>
          <p:spPr>
            <a:xfrm>
              <a:off x="0" y="-57150"/>
              <a:ext cx="22468681" cy="571103"/>
            </a:xfrm>
            <a:prstGeom prst="rect">
              <a:avLst/>
            </a:prstGeom>
          </p:spPr>
          <p:txBody>
            <a:bodyPr anchor="t" rtlCol="false" tIns="0" lIns="0" bIns="0" rIns="0"/>
            <a:lstStyle/>
            <a:p>
              <a:pPr algn="l" marL="306278" indent="-102093" lvl="2">
                <a:lnSpc>
                  <a:spcPts val="2562"/>
                </a:lnSpc>
                <a:buFont typeface="Arial"/>
                <a:buChar char="⚬"/>
              </a:pPr>
              <a:r>
                <a:rPr lang="en-US" b="true" sz="1562">
                  <a:solidFill>
                    <a:srgbClr val="D6E5EF"/>
                  </a:solidFill>
                  <a:latin typeface="Source Sans Pro Bold"/>
                  <a:ea typeface="Source Sans Pro Bold"/>
                  <a:cs typeface="Source Sans Pro Bold"/>
                  <a:sym typeface="Source Sans Pro Bold"/>
                </a:rPr>
                <a:t>Automatic feature extraction</a:t>
              </a:r>
              <a:r>
                <a:rPr lang="en-US" sz="1562">
                  <a:solidFill>
                    <a:srgbClr val="D6E5EF"/>
                  </a:solidFill>
                  <a:latin typeface="Source Sans Pro"/>
                  <a:ea typeface="Source Sans Pro"/>
                  <a:cs typeface="Source Sans Pro"/>
                  <a:sym typeface="Source Sans Pro"/>
                </a:rPr>
                <a:t> (No need for manual feature selection)</a:t>
              </a:r>
            </a:p>
          </p:txBody>
        </p:sp>
      </p:grpSp>
      <p:grpSp>
        <p:nvGrpSpPr>
          <p:cNvPr name="Group 29" id="29"/>
          <p:cNvGrpSpPr/>
          <p:nvPr/>
        </p:nvGrpSpPr>
        <p:grpSpPr>
          <a:xfrm rot="0">
            <a:off x="718245" y="4829026"/>
            <a:ext cx="16851511" cy="293688"/>
            <a:chOff x="0" y="0"/>
            <a:chExt cx="22468681" cy="391584"/>
          </a:xfrm>
        </p:grpSpPr>
        <p:sp>
          <p:nvSpPr>
            <p:cNvPr name="Freeform 30" id="30"/>
            <p:cNvSpPr/>
            <p:nvPr/>
          </p:nvSpPr>
          <p:spPr>
            <a:xfrm flipH="false" flipV="false" rot="0">
              <a:off x="0" y="0"/>
              <a:ext cx="22468681" cy="391584"/>
            </a:xfrm>
            <a:custGeom>
              <a:avLst/>
              <a:gdLst/>
              <a:ahLst/>
              <a:cxnLst/>
              <a:rect r="r" b="b" t="t" l="l"/>
              <a:pathLst>
                <a:path h="391584" w="22468681">
                  <a:moveTo>
                    <a:pt x="0" y="0"/>
                  </a:moveTo>
                  <a:lnTo>
                    <a:pt x="22468681" y="0"/>
                  </a:lnTo>
                  <a:lnTo>
                    <a:pt x="22468681" y="391584"/>
                  </a:lnTo>
                  <a:lnTo>
                    <a:pt x="0" y="391584"/>
                  </a:lnTo>
                  <a:close/>
                </a:path>
              </a:pathLst>
            </a:custGeom>
            <a:solidFill>
              <a:srgbClr val="000000">
                <a:alpha val="0"/>
              </a:srgbClr>
            </a:solidFill>
          </p:spPr>
        </p:sp>
        <p:sp>
          <p:nvSpPr>
            <p:cNvPr name="TextBox 31" id="31"/>
            <p:cNvSpPr txBox="true"/>
            <p:nvPr/>
          </p:nvSpPr>
          <p:spPr>
            <a:xfrm>
              <a:off x="0" y="-76200"/>
              <a:ext cx="22468681" cy="467784"/>
            </a:xfrm>
            <a:prstGeom prst="rect">
              <a:avLst/>
            </a:prstGeom>
          </p:spPr>
          <p:txBody>
            <a:bodyPr anchor="t" rtlCol="false" tIns="0" lIns="0" bIns="0" rIns="0"/>
            <a:lstStyle/>
            <a:p>
              <a:pPr algn="l" marL="306278" indent="-102093" lvl="2">
                <a:lnSpc>
                  <a:spcPts val="2562"/>
                </a:lnSpc>
                <a:buFont typeface="Arial"/>
                <a:buChar char="⚬"/>
              </a:pPr>
              <a:r>
                <a:rPr lang="en-US" b="true" sz="1562">
                  <a:solidFill>
                    <a:srgbClr val="D6E5EF"/>
                  </a:solidFill>
                  <a:latin typeface="Arimo Bold"/>
                  <a:ea typeface="Arimo Bold"/>
                  <a:cs typeface="Arimo Bold"/>
                  <a:sym typeface="Arimo Bold"/>
                </a:rPr>
                <a:t>Improves with more data</a:t>
              </a:r>
            </a:p>
          </p:txBody>
        </p:sp>
      </p:grpSp>
      <p:grpSp>
        <p:nvGrpSpPr>
          <p:cNvPr name="Group 32" id="32"/>
          <p:cNvGrpSpPr/>
          <p:nvPr/>
        </p:nvGrpSpPr>
        <p:grpSpPr>
          <a:xfrm rot="0">
            <a:off x="718245" y="5512742"/>
            <a:ext cx="2414439" cy="311200"/>
            <a:chOff x="0" y="0"/>
            <a:chExt cx="3219252" cy="414933"/>
          </a:xfrm>
        </p:grpSpPr>
        <p:sp>
          <p:nvSpPr>
            <p:cNvPr name="Freeform 33" id="33"/>
            <p:cNvSpPr/>
            <p:nvPr/>
          </p:nvSpPr>
          <p:spPr>
            <a:xfrm flipH="false" flipV="false" rot="0">
              <a:off x="0" y="0"/>
              <a:ext cx="3219252" cy="414933"/>
            </a:xfrm>
            <a:custGeom>
              <a:avLst/>
              <a:gdLst/>
              <a:ahLst/>
              <a:cxnLst/>
              <a:rect r="r" b="b" t="t" l="l"/>
              <a:pathLst>
                <a:path h="414933" w="3219252">
                  <a:moveTo>
                    <a:pt x="0" y="0"/>
                  </a:moveTo>
                  <a:lnTo>
                    <a:pt x="3219252" y="0"/>
                  </a:lnTo>
                  <a:lnTo>
                    <a:pt x="3219252" y="414933"/>
                  </a:lnTo>
                  <a:lnTo>
                    <a:pt x="0" y="414933"/>
                  </a:lnTo>
                  <a:close/>
                </a:path>
              </a:pathLst>
            </a:custGeom>
            <a:solidFill>
              <a:srgbClr val="000000">
                <a:alpha val="0"/>
              </a:srgbClr>
            </a:solidFill>
          </p:spPr>
        </p:sp>
        <p:sp>
          <p:nvSpPr>
            <p:cNvPr name="TextBox 34" id="34"/>
            <p:cNvSpPr txBox="true"/>
            <p:nvPr/>
          </p:nvSpPr>
          <p:spPr>
            <a:xfrm>
              <a:off x="0" y="-38100"/>
              <a:ext cx="3219252" cy="453033"/>
            </a:xfrm>
            <a:prstGeom prst="rect">
              <a:avLst/>
            </a:prstGeom>
          </p:spPr>
          <p:txBody>
            <a:bodyPr anchor="t" rtlCol="false" tIns="0" lIns="0" bIns="0" rIns="0"/>
            <a:lstStyle/>
            <a:p>
              <a:pPr algn="l">
                <a:lnSpc>
                  <a:spcPts val="2375"/>
                </a:lnSpc>
              </a:pPr>
              <a:r>
                <a:rPr lang="en-US" sz="1874">
                  <a:solidFill>
                    <a:srgbClr val="000000"/>
                  </a:solidFill>
                  <a:latin typeface="Arimo"/>
                  <a:ea typeface="Arimo"/>
                  <a:cs typeface="Arimo"/>
                  <a:sym typeface="Arimo"/>
                </a:rPr>
                <a:t>🚀</a:t>
              </a:r>
              <a:r>
                <a:rPr lang="en-US" sz="1874">
                  <a:solidFill>
                    <a:srgbClr val="F98AC7"/>
                  </a:solidFill>
                  <a:latin typeface="Arimo"/>
                  <a:ea typeface="Arimo"/>
                  <a:cs typeface="Arimo"/>
                  <a:sym typeface="Arimo"/>
                </a:rPr>
                <a:t> </a:t>
              </a:r>
              <a:r>
                <a:rPr lang="en-US" sz="1874" b="true">
                  <a:solidFill>
                    <a:srgbClr val="F98AC7"/>
                  </a:solidFill>
                  <a:latin typeface="Arimo Bold"/>
                  <a:ea typeface="Arimo Bold"/>
                  <a:cs typeface="Arimo Bold"/>
                  <a:sym typeface="Arimo Bold"/>
                </a:rPr>
                <a:t>Applications</a:t>
              </a:r>
            </a:p>
          </p:txBody>
        </p:sp>
      </p:grpSp>
      <p:grpSp>
        <p:nvGrpSpPr>
          <p:cNvPr name="Group 35" id="35"/>
          <p:cNvGrpSpPr/>
          <p:nvPr/>
        </p:nvGrpSpPr>
        <p:grpSpPr>
          <a:xfrm rot="0">
            <a:off x="718245" y="6074569"/>
            <a:ext cx="16851511" cy="385465"/>
            <a:chOff x="0" y="0"/>
            <a:chExt cx="22468681" cy="513953"/>
          </a:xfrm>
        </p:grpSpPr>
        <p:sp>
          <p:nvSpPr>
            <p:cNvPr name="Freeform 36" id="36"/>
            <p:cNvSpPr/>
            <p:nvPr/>
          </p:nvSpPr>
          <p:spPr>
            <a:xfrm flipH="false" flipV="false" rot="0">
              <a:off x="0" y="0"/>
              <a:ext cx="22468681" cy="513953"/>
            </a:xfrm>
            <a:custGeom>
              <a:avLst/>
              <a:gdLst/>
              <a:ahLst/>
              <a:cxnLst/>
              <a:rect r="r" b="b" t="t" l="l"/>
              <a:pathLst>
                <a:path h="513953" w="22468681">
                  <a:moveTo>
                    <a:pt x="0" y="0"/>
                  </a:moveTo>
                  <a:lnTo>
                    <a:pt x="22468681" y="0"/>
                  </a:lnTo>
                  <a:lnTo>
                    <a:pt x="22468681" y="513953"/>
                  </a:lnTo>
                  <a:lnTo>
                    <a:pt x="0" y="513953"/>
                  </a:lnTo>
                  <a:close/>
                </a:path>
              </a:pathLst>
            </a:custGeom>
            <a:solidFill>
              <a:srgbClr val="000000">
                <a:alpha val="0"/>
              </a:srgbClr>
            </a:solidFill>
          </p:spPr>
        </p:sp>
        <p:sp>
          <p:nvSpPr>
            <p:cNvPr name="TextBox 37" id="37"/>
            <p:cNvSpPr txBox="true"/>
            <p:nvPr/>
          </p:nvSpPr>
          <p:spPr>
            <a:xfrm>
              <a:off x="0" y="-57150"/>
              <a:ext cx="22468681" cy="571103"/>
            </a:xfrm>
            <a:prstGeom prst="rect">
              <a:avLst/>
            </a:prstGeom>
          </p:spPr>
          <p:txBody>
            <a:bodyPr anchor="t" rtlCol="false" tIns="0" lIns="0" bIns="0" rIns="0"/>
            <a:lstStyle/>
            <a:p>
              <a:pPr algn="l" marL="306278" indent="-102093" lvl="2">
                <a:lnSpc>
                  <a:spcPts val="2562"/>
                </a:lnSpc>
                <a:buFont typeface="Arial"/>
                <a:buChar char="⚬"/>
              </a:pPr>
              <a:r>
                <a:rPr lang="en-US" sz="1562">
                  <a:solidFill>
                    <a:srgbClr val="D6E5EF"/>
                  </a:solidFill>
                  <a:latin typeface="Source Sans Pro"/>
                  <a:ea typeface="Source Sans Pro"/>
                  <a:cs typeface="Source Sans Pro"/>
                  <a:sym typeface="Source Sans Pro"/>
                </a:rPr>
                <a:t>Image &amp; Speech Recognition (Face ID, Siri)</a:t>
              </a:r>
            </a:p>
          </p:txBody>
        </p:sp>
      </p:grpSp>
      <p:grpSp>
        <p:nvGrpSpPr>
          <p:cNvPr name="Group 38" id="38"/>
          <p:cNvGrpSpPr/>
          <p:nvPr/>
        </p:nvGrpSpPr>
        <p:grpSpPr>
          <a:xfrm rot="0">
            <a:off x="718245" y="6474619"/>
            <a:ext cx="16851511" cy="385465"/>
            <a:chOff x="0" y="0"/>
            <a:chExt cx="22468681" cy="513953"/>
          </a:xfrm>
        </p:grpSpPr>
        <p:sp>
          <p:nvSpPr>
            <p:cNvPr name="Freeform 39" id="39"/>
            <p:cNvSpPr/>
            <p:nvPr/>
          </p:nvSpPr>
          <p:spPr>
            <a:xfrm flipH="false" flipV="false" rot="0">
              <a:off x="0" y="0"/>
              <a:ext cx="22468681" cy="513953"/>
            </a:xfrm>
            <a:custGeom>
              <a:avLst/>
              <a:gdLst/>
              <a:ahLst/>
              <a:cxnLst/>
              <a:rect r="r" b="b" t="t" l="l"/>
              <a:pathLst>
                <a:path h="513953" w="22468681">
                  <a:moveTo>
                    <a:pt x="0" y="0"/>
                  </a:moveTo>
                  <a:lnTo>
                    <a:pt x="22468681" y="0"/>
                  </a:lnTo>
                  <a:lnTo>
                    <a:pt x="22468681" y="513953"/>
                  </a:lnTo>
                  <a:lnTo>
                    <a:pt x="0" y="513953"/>
                  </a:lnTo>
                  <a:close/>
                </a:path>
              </a:pathLst>
            </a:custGeom>
            <a:solidFill>
              <a:srgbClr val="000000">
                <a:alpha val="0"/>
              </a:srgbClr>
            </a:solidFill>
          </p:spPr>
        </p:sp>
        <p:sp>
          <p:nvSpPr>
            <p:cNvPr name="TextBox 40" id="40"/>
            <p:cNvSpPr txBox="true"/>
            <p:nvPr/>
          </p:nvSpPr>
          <p:spPr>
            <a:xfrm>
              <a:off x="0" y="-57150"/>
              <a:ext cx="22468681" cy="571103"/>
            </a:xfrm>
            <a:prstGeom prst="rect">
              <a:avLst/>
            </a:prstGeom>
          </p:spPr>
          <p:txBody>
            <a:bodyPr anchor="t" rtlCol="false" tIns="0" lIns="0" bIns="0" rIns="0"/>
            <a:lstStyle/>
            <a:p>
              <a:pPr algn="l" marL="306278" indent="-102093" lvl="2">
                <a:lnSpc>
                  <a:spcPts val="2562"/>
                </a:lnSpc>
                <a:buFont typeface="Arial"/>
                <a:buChar char="⚬"/>
              </a:pPr>
              <a:r>
                <a:rPr lang="en-US" sz="1562">
                  <a:solidFill>
                    <a:srgbClr val="D6E5EF"/>
                  </a:solidFill>
                  <a:latin typeface="Source Sans Pro"/>
                  <a:ea typeface="Source Sans Pro"/>
                  <a:cs typeface="Source Sans Pro"/>
                  <a:sym typeface="Source Sans Pro"/>
                </a:rPr>
                <a:t>Autonomous Vehicles (Self-driving cars)</a:t>
              </a:r>
            </a:p>
          </p:txBody>
        </p:sp>
      </p:grpSp>
      <p:grpSp>
        <p:nvGrpSpPr>
          <p:cNvPr name="Group 41" id="41"/>
          <p:cNvGrpSpPr/>
          <p:nvPr/>
        </p:nvGrpSpPr>
        <p:grpSpPr>
          <a:xfrm rot="0">
            <a:off x="718245" y="6874669"/>
            <a:ext cx="16851511" cy="385465"/>
            <a:chOff x="0" y="0"/>
            <a:chExt cx="22468681" cy="513953"/>
          </a:xfrm>
        </p:grpSpPr>
        <p:sp>
          <p:nvSpPr>
            <p:cNvPr name="Freeform 42" id="42"/>
            <p:cNvSpPr/>
            <p:nvPr/>
          </p:nvSpPr>
          <p:spPr>
            <a:xfrm flipH="false" flipV="false" rot="0">
              <a:off x="0" y="0"/>
              <a:ext cx="22468681" cy="513953"/>
            </a:xfrm>
            <a:custGeom>
              <a:avLst/>
              <a:gdLst/>
              <a:ahLst/>
              <a:cxnLst/>
              <a:rect r="r" b="b" t="t" l="l"/>
              <a:pathLst>
                <a:path h="513953" w="22468681">
                  <a:moveTo>
                    <a:pt x="0" y="0"/>
                  </a:moveTo>
                  <a:lnTo>
                    <a:pt x="22468681" y="0"/>
                  </a:lnTo>
                  <a:lnTo>
                    <a:pt x="22468681" y="513953"/>
                  </a:lnTo>
                  <a:lnTo>
                    <a:pt x="0" y="513953"/>
                  </a:lnTo>
                  <a:close/>
                </a:path>
              </a:pathLst>
            </a:custGeom>
            <a:solidFill>
              <a:srgbClr val="000000">
                <a:alpha val="0"/>
              </a:srgbClr>
            </a:solidFill>
          </p:spPr>
        </p:sp>
        <p:sp>
          <p:nvSpPr>
            <p:cNvPr name="TextBox 43" id="43"/>
            <p:cNvSpPr txBox="true"/>
            <p:nvPr/>
          </p:nvSpPr>
          <p:spPr>
            <a:xfrm>
              <a:off x="0" y="-57150"/>
              <a:ext cx="22468681" cy="571103"/>
            </a:xfrm>
            <a:prstGeom prst="rect">
              <a:avLst/>
            </a:prstGeom>
          </p:spPr>
          <p:txBody>
            <a:bodyPr anchor="t" rtlCol="false" tIns="0" lIns="0" bIns="0" rIns="0"/>
            <a:lstStyle/>
            <a:p>
              <a:pPr algn="l" marL="306278" indent="-102093" lvl="2">
                <a:lnSpc>
                  <a:spcPts val="2562"/>
                </a:lnSpc>
                <a:buFont typeface="Arial"/>
                <a:buChar char="⚬"/>
              </a:pPr>
              <a:r>
                <a:rPr lang="en-US" sz="1562">
                  <a:solidFill>
                    <a:srgbClr val="D6E5EF"/>
                  </a:solidFill>
                  <a:latin typeface="Source Sans Pro"/>
                  <a:ea typeface="Source Sans Pro"/>
                  <a:cs typeface="Source Sans Pro"/>
                  <a:sym typeface="Source Sans Pro"/>
                </a:rPr>
                <a:t>Healthcare (Disease Detection)</a:t>
              </a:r>
            </a:p>
          </p:txBody>
        </p:sp>
      </p:grpSp>
      <p:grpSp>
        <p:nvGrpSpPr>
          <p:cNvPr name="Group 44" id="44"/>
          <p:cNvGrpSpPr/>
          <p:nvPr/>
        </p:nvGrpSpPr>
        <p:grpSpPr>
          <a:xfrm rot="0">
            <a:off x="718245" y="7274719"/>
            <a:ext cx="16851511" cy="385465"/>
            <a:chOff x="0" y="0"/>
            <a:chExt cx="22468681" cy="513953"/>
          </a:xfrm>
        </p:grpSpPr>
        <p:sp>
          <p:nvSpPr>
            <p:cNvPr name="Freeform 45" id="45"/>
            <p:cNvSpPr/>
            <p:nvPr/>
          </p:nvSpPr>
          <p:spPr>
            <a:xfrm flipH="false" flipV="false" rot="0">
              <a:off x="0" y="0"/>
              <a:ext cx="22468681" cy="513953"/>
            </a:xfrm>
            <a:custGeom>
              <a:avLst/>
              <a:gdLst/>
              <a:ahLst/>
              <a:cxnLst/>
              <a:rect r="r" b="b" t="t" l="l"/>
              <a:pathLst>
                <a:path h="513953" w="22468681">
                  <a:moveTo>
                    <a:pt x="0" y="0"/>
                  </a:moveTo>
                  <a:lnTo>
                    <a:pt x="22468681" y="0"/>
                  </a:lnTo>
                  <a:lnTo>
                    <a:pt x="22468681" y="513953"/>
                  </a:lnTo>
                  <a:lnTo>
                    <a:pt x="0" y="513953"/>
                  </a:lnTo>
                  <a:close/>
                </a:path>
              </a:pathLst>
            </a:custGeom>
            <a:solidFill>
              <a:srgbClr val="000000">
                <a:alpha val="0"/>
              </a:srgbClr>
            </a:solidFill>
          </p:spPr>
        </p:sp>
        <p:sp>
          <p:nvSpPr>
            <p:cNvPr name="TextBox 46" id="46"/>
            <p:cNvSpPr txBox="true"/>
            <p:nvPr/>
          </p:nvSpPr>
          <p:spPr>
            <a:xfrm>
              <a:off x="0" y="-57150"/>
              <a:ext cx="22468681" cy="571103"/>
            </a:xfrm>
            <a:prstGeom prst="rect">
              <a:avLst/>
            </a:prstGeom>
          </p:spPr>
          <p:txBody>
            <a:bodyPr anchor="t" rtlCol="false" tIns="0" lIns="0" bIns="0" rIns="0"/>
            <a:lstStyle/>
            <a:p>
              <a:pPr algn="l" marL="306278" indent="-102093" lvl="2">
                <a:lnSpc>
                  <a:spcPts val="2562"/>
                </a:lnSpc>
                <a:buFont typeface="Arial"/>
                <a:buChar char="⚬"/>
              </a:pPr>
              <a:r>
                <a:rPr lang="en-US" sz="1562">
                  <a:solidFill>
                    <a:srgbClr val="D6E5EF"/>
                  </a:solidFill>
                  <a:latin typeface="Source Sans Pro"/>
                  <a:ea typeface="Source Sans Pro"/>
                  <a:cs typeface="Source Sans Pro"/>
                  <a:sym typeface="Source Sans Pro"/>
                </a:rPr>
                <a:t>Natural Language Processing (Chatbots, Google Translate)</a:t>
              </a:r>
            </a:p>
          </p:txBody>
        </p:sp>
      </p:grpSp>
      <p:grpSp>
        <p:nvGrpSpPr>
          <p:cNvPr name="Group 47" id="47"/>
          <p:cNvGrpSpPr/>
          <p:nvPr/>
        </p:nvGrpSpPr>
        <p:grpSpPr>
          <a:xfrm rot="0">
            <a:off x="718245" y="7958435"/>
            <a:ext cx="2414439" cy="311200"/>
            <a:chOff x="0" y="0"/>
            <a:chExt cx="3219252" cy="414933"/>
          </a:xfrm>
        </p:grpSpPr>
        <p:sp>
          <p:nvSpPr>
            <p:cNvPr name="Freeform 48" id="48"/>
            <p:cNvSpPr/>
            <p:nvPr/>
          </p:nvSpPr>
          <p:spPr>
            <a:xfrm flipH="false" flipV="false" rot="0">
              <a:off x="0" y="0"/>
              <a:ext cx="3219252" cy="414933"/>
            </a:xfrm>
            <a:custGeom>
              <a:avLst/>
              <a:gdLst/>
              <a:ahLst/>
              <a:cxnLst/>
              <a:rect r="r" b="b" t="t" l="l"/>
              <a:pathLst>
                <a:path h="414933" w="3219252">
                  <a:moveTo>
                    <a:pt x="0" y="0"/>
                  </a:moveTo>
                  <a:lnTo>
                    <a:pt x="3219252" y="0"/>
                  </a:lnTo>
                  <a:lnTo>
                    <a:pt x="3219252" y="414933"/>
                  </a:lnTo>
                  <a:lnTo>
                    <a:pt x="0" y="414933"/>
                  </a:lnTo>
                  <a:close/>
                </a:path>
              </a:pathLst>
            </a:custGeom>
            <a:solidFill>
              <a:srgbClr val="000000">
                <a:alpha val="0"/>
              </a:srgbClr>
            </a:solidFill>
          </p:spPr>
        </p:sp>
        <p:sp>
          <p:nvSpPr>
            <p:cNvPr name="TextBox 49" id="49"/>
            <p:cNvSpPr txBox="true"/>
            <p:nvPr/>
          </p:nvSpPr>
          <p:spPr>
            <a:xfrm>
              <a:off x="0" y="-38100"/>
              <a:ext cx="3219252" cy="453033"/>
            </a:xfrm>
            <a:prstGeom prst="rect">
              <a:avLst/>
            </a:prstGeom>
          </p:spPr>
          <p:txBody>
            <a:bodyPr anchor="t" rtlCol="false" tIns="0" lIns="0" bIns="0" rIns="0"/>
            <a:lstStyle/>
            <a:p>
              <a:pPr algn="l">
                <a:lnSpc>
                  <a:spcPts val="2375"/>
                </a:lnSpc>
              </a:pPr>
              <a:r>
                <a:rPr lang="en-US" sz="1874">
                  <a:solidFill>
                    <a:srgbClr val="000000"/>
                  </a:solidFill>
                  <a:latin typeface="Arimo"/>
                  <a:ea typeface="Arimo"/>
                  <a:cs typeface="Arimo"/>
                  <a:sym typeface="Arimo"/>
                </a:rPr>
                <a:t>⚠️</a:t>
              </a:r>
              <a:r>
                <a:rPr lang="en-US" sz="1874">
                  <a:solidFill>
                    <a:srgbClr val="F98AC7"/>
                  </a:solidFill>
                  <a:latin typeface="Arimo"/>
                  <a:ea typeface="Arimo"/>
                  <a:cs typeface="Arimo"/>
                  <a:sym typeface="Arimo"/>
                </a:rPr>
                <a:t> </a:t>
              </a:r>
              <a:r>
                <a:rPr lang="en-US" sz="1874" b="true">
                  <a:solidFill>
                    <a:srgbClr val="F98AC7"/>
                  </a:solidFill>
                  <a:latin typeface="Arimo Bold"/>
                  <a:ea typeface="Arimo Bold"/>
                  <a:cs typeface="Arimo Bold"/>
                  <a:sym typeface="Arimo Bold"/>
                </a:rPr>
                <a:t>Challenges</a:t>
              </a:r>
            </a:p>
          </p:txBody>
        </p:sp>
      </p:grpSp>
      <p:grpSp>
        <p:nvGrpSpPr>
          <p:cNvPr name="Group 50" id="50"/>
          <p:cNvGrpSpPr/>
          <p:nvPr/>
        </p:nvGrpSpPr>
        <p:grpSpPr>
          <a:xfrm rot="0">
            <a:off x="718245" y="8520261"/>
            <a:ext cx="16851511" cy="385465"/>
            <a:chOff x="0" y="0"/>
            <a:chExt cx="22468681" cy="513953"/>
          </a:xfrm>
        </p:grpSpPr>
        <p:sp>
          <p:nvSpPr>
            <p:cNvPr name="Freeform 51" id="51"/>
            <p:cNvSpPr/>
            <p:nvPr/>
          </p:nvSpPr>
          <p:spPr>
            <a:xfrm flipH="false" flipV="false" rot="0">
              <a:off x="0" y="0"/>
              <a:ext cx="22468681" cy="513953"/>
            </a:xfrm>
            <a:custGeom>
              <a:avLst/>
              <a:gdLst/>
              <a:ahLst/>
              <a:cxnLst/>
              <a:rect r="r" b="b" t="t" l="l"/>
              <a:pathLst>
                <a:path h="513953" w="22468681">
                  <a:moveTo>
                    <a:pt x="0" y="0"/>
                  </a:moveTo>
                  <a:lnTo>
                    <a:pt x="22468681" y="0"/>
                  </a:lnTo>
                  <a:lnTo>
                    <a:pt x="22468681" y="513953"/>
                  </a:lnTo>
                  <a:lnTo>
                    <a:pt x="0" y="513953"/>
                  </a:lnTo>
                  <a:close/>
                </a:path>
              </a:pathLst>
            </a:custGeom>
            <a:solidFill>
              <a:srgbClr val="000000">
                <a:alpha val="0"/>
              </a:srgbClr>
            </a:solidFill>
          </p:spPr>
        </p:sp>
        <p:sp>
          <p:nvSpPr>
            <p:cNvPr name="TextBox 52" id="52"/>
            <p:cNvSpPr txBox="true"/>
            <p:nvPr/>
          </p:nvSpPr>
          <p:spPr>
            <a:xfrm>
              <a:off x="0" y="-57150"/>
              <a:ext cx="22468681" cy="571103"/>
            </a:xfrm>
            <a:prstGeom prst="rect">
              <a:avLst/>
            </a:prstGeom>
          </p:spPr>
          <p:txBody>
            <a:bodyPr anchor="t" rtlCol="false" tIns="0" lIns="0" bIns="0" rIns="0"/>
            <a:lstStyle/>
            <a:p>
              <a:pPr algn="l" marL="306278" indent="-102093" lvl="2">
                <a:lnSpc>
                  <a:spcPts val="2562"/>
                </a:lnSpc>
                <a:buFont typeface="Arial"/>
                <a:buChar char="⚬"/>
              </a:pPr>
              <a:r>
                <a:rPr lang="en-US" sz="1562">
                  <a:solidFill>
                    <a:srgbClr val="D6E5EF"/>
                  </a:solidFill>
                  <a:latin typeface="Source Sans Pro"/>
                  <a:ea typeface="Source Sans Pro"/>
                  <a:cs typeface="Source Sans Pro"/>
                  <a:sym typeface="Source Sans Pro"/>
                </a:rPr>
                <a:t>Requires massive data &amp; computation</a:t>
              </a:r>
            </a:p>
          </p:txBody>
        </p:sp>
      </p:grpSp>
      <p:grpSp>
        <p:nvGrpSpPr>
          <p:cNvPr name="Group 53" id="53"/>
          <p:cNvGrpSpPr/>
          <p:nvPr/>
        </p:nvGrpSpPr>
        <p:grpSpPr>
          <a:xfrm rot="0">
            <a:off x="718245" y="8920311"/>
            <a:ext cx="16851511" cy="385465"/>
            <a:chOff x="0" y="0"/>
            <a:chExt cx="22468681" cy="513953"/>
          </a:xfrm>
        </p:grpSpPr>
        <p:sp>
          <p:nvSpPr>
            <p:cNvPr name="Freeform 54" id="54"/>
            <p:cNvSpPr/>
            <p:nvPr/>
          </p:nvSpPr>
          <p:spPr>
            <a:xfrm flipH="false" flipV="false" rot="0">
              <a:off x="0" y="0"/>
              <a:ext cx="22468681" cy="513953"/>
            </a:xfrm>
            <a:custGeom>
              <a:avLst/>
              <a:gdLst/>
              <a:ahLst/>
              <a:cxnLst/>
              <a:rect r="r" b="b" t="t" l="l"/>
              <a:pathLst>
                <a:path h="513953" w="22468681">
                  <a:moveTo>
                    <a:pt x="0" y="0"/>
                  </a:moveTo>
                  <a:lnTo>
                    <a:pt x="22468681" y="0"/>
                  </a:lnTo>
                  <a:lnTo>
                    <a:pt x="22468681" y="513953"/>
                  </a:lnTo>
                  <a:lnTo>
                    <a:pt x="0" y="513953"/>
                  </a:lnTo>
                  <a:close/>
                </a:path>
              </a:pathLst>
            </a:custGeom>
            <a:solidFill>
              <a:srgbClr val="000000">
                <a:alpha val="0"/>
              </a:srgbClr>
            </a:solidFill>
          </p:spPr>
        </p:sp>
        <p:sp>
          <p:nvSpPr>
            <p:cNvPr name="TextBox 55" id="55"/>
            <p:cNvSpPr txBox="true"/>
            <p:nvPr/>
          </p:nvSpPr>
          <p:spPr>
            <a:xfrm>
              <a:off x="0" y="-57150"/>
              <a:ext cx="22468681" cy="571103"/>
            </a:xfrm>
            <a:prstGeom prst="rect">
              <a:avLst/>
            </a:prstGeom>
          </p:spPr>
          <p:txBody>
            <a:bodyPr anchor="t" rtlCol="false" tIns="0" lIns="0" bIns="0" rIns="0"/>
            <a:lstStyle/>
            <a:p>
              <a:pPr algn="l" marL="306278" indent="-102093" lvl="2">
                <a:lnSpc>
                  <a:spcPts val="2562"/>
                </a:lnSpc>
                <a:buFont typeface="Arial"/>
                <a:buChar char="⚬"/>
              </a:pPr>
              <a:r>
                <a:rPr lang="en-US" sz="1562">
                  <a:solidFill>
                    <a:srgbClr val="D6E5EF"/>
                  </a:solidFill>
                  <a:latin typeface="Source Sans Pro"/>
                  <a:ea typeface="Source Sans Pro"/>
                  <a:cs typeface="Source Sans Pro"/>
                  <a:sym typeface="Source Sans Pro"/>
                </a:rPr>
                <a:t>Hard to interpret (“Black Box” nature)</a:t>
              </a:r>
            </a:p>
          </p:txBody>
        </p:sp>
      </p:grpSp>
      <p:grpSp>
        <p:nvGrpSpPr>
          <p:cNvPr name="Group 56" id="56"/>
          <p:cNvGrpSpPr/>
          <p:nvPr/>
        </p:nvGrpSpPr>
        <p:grpSpPr>
          <a:xfrm rot="0">
            <a:off x="718245" y="9320361"/>
            <a:ext cx="16851511" cy="385465"/>
            <a:chOff x="0" y="0"/>
            <a:chExt cx="22468681" cy="513953"/>
          </a:xfrm>
        </p:grpSpPr>
        <p:sp>
          <p:nvSpPr>
            <p:cNvPr name="Freeform 57" id="57"/>
            <p:cNvSpPr/>
            <p:nvPr/>
          </p:nvSpPr>
          <p:spPr>
            <a:xfrm flipH="false" flipV="false" rot="0">
              <a:off x="0" y="0"/>
              <a:ext cx="22468681" cy="513953"/>
            </a:xfrm>
            <a:custGeom>
              <a:avLst/>
              <a:gdLst/>
              <a:ahLst/>
              <a:cxnLst/>
              <a:rect r="r" b="b" t="t" l="l"/>
              <a:pathLst>
                <a:path h="513953" w="22468681">
                  <a:moveTo>
                    <a:pt x="0" y="0"/>
                  </a:moveTo>
                  <a:lnTo>
                    <a:pt x="22468681" y="0"/>
                  </a:lnTo>
                  <a:lnTo>
                    <a:pt x="22468681" y="513953"/>
                  </a:lnTo>
                  <a:lnTo>
                    <a:pt x="0" y="513953"/>
                  </a:lnTo>
                  <a:close/>
                </a:path>
              </a:pathLst>
            </a:custGeom>
            <a:solidFill>
              <a:srgbClr val="000000">
                <a:alpha val="0"/>
              </a:srgbClr>
            </a:solidFill>
          </p:spPr>
        </p:sp>
        <p:sp>
          <p:nvSpPr>
            <p:cNvPr name="TextBox 58" id="58"/>
            <p:cNvSpPr txBox="true"/>
            <p:nvPr/>
          </p:nvSpPr>
          <p:spPr>
            <a:xfrm>
              <a:off x="0" y="-57150"/>
              <a:ext cx="22468681" cy="571103"/>
            </a:xfrm>
            <a:prstGeom prst="rect">
              <a:avLst/>
            </a:prstGeom>
          </p:spPr>
          <p:txBody>
            <a:bodyPr anchor="t" rtlCol="false" tIns="0" lIns="0" bIns="0" rIns="0"/>
            <a:lstStyle/>
            <a:p>
              <a:pPr algn="l" marL="306278" indent="-102093" lvl="2">
                <a:lnSpc>
                  <a:spcPts val="2562"/>
                </a:lnSpc>
                <a:buFont typeface="Arial"/>
                <a:buChar char="⚬"/>
              </a:pPr>
              <a:r>
                <a:rPr lang="en-US" sz="1562">
                  <a:solidFill>
                    <a:srgbClr val="D6E5EF"/>
                  </a:solidFill>
                  <a:latin typeface="Source Sans Pro"/>
                  <a:ea typeface="Source Sans Pro"/>
                  <a:cs typeface="Source Sans Pro"/>
                  <a:sym typeface="Source Sans Pro"/>
                </a:rPr>
                <a:t>Can be expensive to train</a:t>
              </a:r>
            </a:p>
          </p:txBody>
        </p:sp>
      </p:grpSp>
      <p:sp>
        <p:nvSpPr>
          <p:cNvPr name="Freeform 59" id="59"/>
          <p:cNvSpPr/>
          <p:nvPr/>
        </p:nvSpPr>
        <p:spPr>
          <a:xfrm flipH="false" flipV="false" rot="0">
            <a:off x="5859294" y="7413510"/>
            <a:ext cx="11710462" cy="2598967"/>
          </a:xfrm>
          <a:custGeom>
            <a:avLst/>
            <a:gdLst/>
            <a:ahLst/>
            <a:cxnLst/>
            <a:rect r="r" b="b" t="t" l="l"/>
            <a:pathLst>
              <a:path h="2598967" w="11710462">
                <a:moveTo>
                  <a:pt x="0" y="0"/>
                </a:moveTo>
                <a:lnTo>
                  <a:pt x="11710462" y="0"/>
                </a:lnTo>
                <a:lnTo>
                  <a:pt x="11710462" y="2598967"/>
                </a:lnTo>
                <a:lnTo>
                  <a:pt x="0" y="2598967"/>
                </a:lnTo>
                <a:lnTo>
                  <a:pt x="0" y="0"/>
                </a:lnTo>
                <a:close/>
              </a:path>
            </a:pathLst>
          </a:custGeom>
          <a:blipFill>
            <a:blip r:embed="rId3"/>
            <a:stretch>
              <a:fillRect l="0" t="0" r="0" b="0"/>
            </a:stretch>
          </a:blipFill>
        </p:spPr>
      </p:sp>
      <p:sp>
        <p:nvSpPr>
          <p:cNvPr name="Freeform 60" id="60"/>
          <p:cNvSpPr/>
          <p:nvPr/>
        </p:nvSpPr>
        <p:spPr>
          <a:xfrm flipH="false" flipV="false" rot="0">
            <a:off x="10386100" y="1939995"/>
            <a:ext cx="4915624" cy="4915624"/>
          </a:xfrm>
          <a:custGeom>
            <a:avLst/>
            <a:gdLst/>
            <a:ahLst/>
            <a:cxnLst/>
            <a:rect r="r" b="b" t="t" l="l"/>
            <a:pathLst>
              <a:path h="4915624" w="4915624">
                <a:moveTo>
                  <a:pt x="0" y="0"/>
                </a:moveTo>
                <a:lnTo>
                  <a:pt x="4915624" y="0"/>
                </a:lnTo>
                <a:lnTo>
                  <a:pt x="4915624" y="4915624"/>
                </a:lnTo>
                <a:lnTo>
                  <a:pt x="0" y="4915624"/>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047155" y="4814441"/>
            <a:ext cx="3824097" cy="2136363"/>
            <a:chOff x="0" y="0"/>
            <a:chExt cx="5098796" cy="2848484"/>
          </a:xfrm>
        </p:grpSpPr>
        <p:sp>
          <p:nvSpPr>
            <p:cNvPr name="Freeform 7" id="7"/>
            <p:cNvSpPr/>
            <p:nvPr/>
          </p:nvSpPr>
          <p:spPr>
            <a:xfrm flipH="false" flipV="false" rot="0">
              <a:off x="0" y="0"/>
              <a:ext cx="5098796" cy="2848483"/>
            </a:xfrm>
            <a:custGeom>
              <a:avLst/>
              <a:gdLst/>
              <a:ahLst/>
              <a:cxnLst/>
              <a:rect r="r" b="b" t="t" l="l"/>
              <a:pathLst>
                <a:path h="2848483" w="5098796">
                  <a:moveTo>
                    <a:pt x="0" y="59817"/>
                  </a:moveTo>
                  <a:cubicBezTo>
                    <a:pt x="0" y="26797"/>
                    <a:pt x="26797" y="0"/>
                    <a:pt x="59817" y="0"/>
                  </a:cubicBezTo>
                  <a:lnTo>
                    <a:pt x="5038979" y="0"/>
                  </a:lnTo>
                  <a:cubicBezTo>
                    <a:pt x="5071999" y="0"/>
                    <a:pt x="5098796" y="26797"/>
                    <a:pt x="5098796" y="59817"/>
                  </a:cubicBezTo>
                  <a:lnTo>
                    <a:pt x="5098796" y="2788666"/>
                  </a:lnTo>
                  <a:cubicBezTo>
                    <a:pt x="5098796" y="2821686"/>
                    <a:pt x="5071999" y="2848483"/>
                    <a:pt x="5038979" y="2848483"/>
                  </a:cubicBezTo>
                  <a:lnTo>
                    <a:pt x="59817" y="2848483"/>
                  </a:lnTo>
                  <a:cubicBezTo>
                    <a:pt x="26797" y="2848483"/>
                    <a:pt x="0" y="2821686"/>
                    <a:pt x="0" y="2788666"/>
                  </a:cubicBezTo>
                  <a:close/>
                </a:path>
              </a:pathLst>
            </a:custGeom>
            <a:solidFill>
              <a:srgbClr val="444752"/>
            </a:solidFill>
          </p:spPr>
        </p:sp>
      </p:grpSp>
      <p:grpSp>
        <p:nvGrpSpPr>
          <p:cNvPr name="Group 8" id="8"/>
          <p:cNvGrpSpPr/>
          <p:nvPr/>
        </p:nvGrpSpPr>
        <p:grpSpPr>
          <a:xfrm rot="0">
            <a:off x="5170437" y="4814441"/>
            <a:ext cx="3824097" cy="2136363"/>
            <a:chOff x="0" y="0"/>
            <a:chExt cx="5098796" cy="2848484"/>
          </a:xfrm>
        </p:grpSpPr>
        <p:sp>
          <p:nvSpPr>
            <p:cNvPr name="Freeform 9" id="9"/>
            <p:cNvSpPr/>
            <p:nvPr/>
          </p:nvSpPr>
          <p:spPr>
            <a:xfrm flipH="false" flipV="false" rot="0">
              <a:off x="0" y="0"/>
              <a:ext cx="5098796" cy="2848483"/>
            </a:xfrm>
            <a:custGeom>
              <a:avLst/>
              <a:gdLst/>
              <a:ahLst/>
              <a:cxnLst/>
              <a:rect r="r" b="b" t="t" l="l"/>
              <a:pathLst>
                <a:path h="2848483" w="5098796">
                  <a:moveTo>
                    <a:pt x="0" y="59817"/>
                  </a:moveTo>
                  <a:cubicBezTo>
                    <a:pt x="0" y="26797"/>
                    <a:pt x="26797" y="0"/>
                    <a:pt x="59817" y="0"/>
                  </a:cubicBezTo>
                  <a:lnTo>
                    <a:pt x="5038979" y="0"/>
                  </a:lnTo>
                  <a:cubicBezTo>
                    <a:pt x="5071999" y="0"/>
                    <a:pt x="5098796" y="26797"/>
                    <a:pt x="5098796" y="59817"/>
                  </a:cubicBezTo>
                  <a:lnTo>
                    <a:pt x="5098796" y="2788666"/>
                  </a:lnTo>
                  <a:cubicBezTo>
                    <a:pt x="5098796" y="2821686"/>
                    <a:pt x="5071999" y="2848483"/>
                    <a:pt x="5038979" y="2848483"/>
                  </a:cubicBezTo>
                  <a:lnTo>
                    <a:pt x="59817" y="2848483"/>
                  </a:lnTo>
                  <a:cubicBezTo>
                    <a:pt x="26797" y="2848483"/>
                    <a:pt x="0" y="2821686"/>
                    <a:pt x="0" y="2788666"/>
                  </a:cubicBezTo>
                  <a:close/>
                </a:path>
              </a:pathLst>
            </a:custGeom>
            <a:solidFill>
              <a:srgbClr val="444752"/>
            </a:solidFill>
          </p:spPr>
        </p:sp>
      </p:grpSp>
      <p:grpSp>
        <p:nvGrpSpPr>
          <p:cNvPr name="Group 10" id="10"/>
          <p:cNvGrpSpPr/>
          <p:nvPr/>
        </p:nvGrpSpPr>
        <p:grpSpPr>
          <a:xfrm rot="0">
            <a:off x="9293721" y="4814441"/>
            <a:ext cx="3824097" cy="2136363"/>
            <a:chOff x="0" y="0"/>
            <a:chExt cx="5098796" cy="2848484"/>
          </a:xfrm>
        </p:grpSpPr>
        <p:sp>
          <p:nvSpPr>
            <p:cNvPr name="Freeform 11" id="11"/>
            <p:cNvSpPr/>
            <p:nvPr/>
          </p:nvSpPr>
          <p:spPr>
            <a:xfrm flipH="false" flipV="false" rot="0">
              <a:off x="0" y="0"/>
              <a:ext cx="5098796" cy="2848483"/>
            </a:xfrm>
            <a:custGeom>
              <a:avLst/>
              <a:gdLst/>
              <a:ahLst/>
              <a:cxnLst/>
              <a:rect r="r" b="b" t="t" l="l"/>
              <a:pathLst>
                <a:path h="2848483" w="5098796">
                  <a:moveTo>
                    <a:pt x="0" y="59817"/>
                  </a:moveTo>
                  <a:cubicBezTo>
                    <a:pt x="0" y="26797"/>
                    <a:pt x="26797" y="0"/>
                    <a:pt x="59817" y="0"/>
                  </a:cubicBezTo>
                  <a:lnTo>
                    <a:pt x="5038979" y="0"/>
                  </a:lnTo>
                  <a:cubicBezTo>
                    <a:pt x="5071999" y="0"/>
                    <a:pt x="5098796" y="26797"/>
                    <a:pt x="5098796" y="59817"/>
                  </a:cubicBezTo>
                  <a:lnTo>
                    <a:pt x="5098796" y="2788666"/>
                  </a:lnTo>
                  <a:cubicBezTo>
                    <a:pt x="5098796" y="2821686"/>
                    <a:pt x="5071999" y="2848483"/>
                    <a:pt x="5038979" y="2848483"/>
                  </a:cubicBezTo>
                  <a:lnTo>
                    <a:pt x="59817" y="2848483"/>
                  </a:lnTo>
                  <a:cubicBezTo>
                    <a:pt x="26797" y="2848483"/>
                    <a:pt x="0" y="2821686"/>
                    <a:pt x="0" y="2788666"/>
                  </a:cubicBezTo>
                  <a:close/>
                </a:path>
              </a:pathLst>
            </a:custGeom>
            <a:solidFill>
              <a:srgbClr val="444752"/>
            </a:solidFill>
          </p:spPr>
        </p:sp>
      </p:grpSp>
      <p:grpSp>
        <p:nvGrpSpPr>
          <p:cNvPr name="Group 12" id="12"/>
          <p:cNvGrpSpPr/>
          <p:nvPr/>
        </p:nvGrpSpPr>
        <p:grpSpPr>
          <a:xfrm rot="0">
            <a:off x="13417004" y="4814441"/>
            <a:ext cx="3824097" cy="2136363"/>
            <a:chOff x="0" y="0"/>
            <a:chExt cx="5098796" cy="2848484"/>
          </a:xfrm>
        </p:grpSpPr>
        <p:sp>
          <p:nvSpPr>
            <p:cNvPr name="Freeform 13" id="13"/>
            <p:cNvSpPr/>
            <p:nvPr/>
          </p:nvSpPr>
          <p:spPr>
            <a:xfrm flipH="false" flipV="false" rot="0">
              <a:off x="0" y="0"/>
              <a:ext cx="5098796" cy="2848483"/>
            </a:xfrm>
            <a:custGeom>
              <a:avLst/>
              <a:gdLst/>
              <a:ahLst/>
              <a:cxnLst/>
              <a:rect r="r" b="b" t="t" l="l"/>
              <a:pathLst>
                <a:path h="2848483" w="5098796">
                  <a:moveTo>
                    <a:pt x="0" y="59817"/>
                  </a:moveTo>
                  <a:cubicBezTo>
                    <a:pt x="0" y="26797"/>
                    <a:pt x="26797" y="0"/>
                    <a:pt x="59817" y="0"/>
                  </a:cubicBezTo>
                  <a:lnTo>
                    <a:pt x="5038979" y="0"/>
                  </a:lnTo>
                  <a:cubicBezTo>
                    <a:pt x="5071999" y="0"/>
                    <a:pt x="5098796" y="26797"/>
                    <a:pt x="5098796" y="59817"/>
                  </a:cubicBezTo>
                  <a:lnTo>
                    <a:pt x="5098796" y="2788666"/>
                  </a:lnTo>
                  <a:cubicBezTo>
                    <a:pt x="5098796" y="2821686"/>
                    <a:pt x="5071999" y="2848483"/>
                    <a:pt x="5038979" y="2848483"/>
                  </a:cubicBezTo>
                  <a:lnTo>
                    <a:pt x="59817" y="2848483"/>
                  </a:lnTo>
                  <a:cubicBezTo>
                    <a:pt x="26797" y="2848483"/>
                    <a:pt x="0" y="2821686"/>
                    <a:pt x="0" y="2788666"/>
                  </a:cubicBezTo>
                  <a:close/>
                </a:path>
              </a:pathLst>
            </a:custGeom>
            <a:solidFill>
              <a:srgbClr val="444752"/>
            </a:solidFill>
          </p:spPr>
        </p:sp>
      </p:grpSp>
      <p:grpSp>
        <p:nvGrpSpPr>
          <p:cNvPr name="Group 14" id="14"/>
          <p:cNvGrpSpPr/>
          <p:nvPr/>
        </p:nvGrpSpPr>
        <p:grpSpPr>
          <a:xfrm rot="0">
            <a:off x="15819389" y="209095"/>
            <a:ext cx="2245220" cy="471496"/>
            <a:chOff x="0" y="0"/>
            <a:chExt cx="2993627" cy="628661"/>
          </a:xfrm>
        </p:grpSpPr>
        <p:sp>
          <p:nvSpPr>
            <p:cNvPr name="Freeform 15" id="15"/>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3"/>
              <a:stretch>
                <a:fillRect l="0" t="0" r="0" b="-1"/>
              </a:stretch>
            </a:blipFill>
          </p:spPr>
        </p:sp>
      </p:grpSp>
      <p:grpSp>
        <p:nvGrpSpPr>
          <p:cNvPr name="Group 16" id="16"/>
          <p:cNvGrpSpPr/>
          <p:nvPr/>
        </p:nvGrpSpPr>
        <p:grpSpPr>
          <a:xfrm rot="0">
            <a:off x="1047155" y="3316932"/>
            <a:ext cx="7040612" cy="899071"/>
            <a:chOff x="0" y="0"/>
            <a:chExt cx="9387483" cy="1198761"/>
          </a:xfrm>
        </p:grpSpPr>
        <p:sp>
          <p:nvSpPr>
            <p:cNvPr name="Freeform 17" id="17"/>
            <p:cNvSpPr/>
            <p:nvPr/>
          </p:nvSpPr>
          <p:spPr>
            <a:xfrm flipH="false" flipV="false" rot="0">
              <a:off x="0" y="0"/>
              <a:ext cx="9387483" cy="1198761"/>
            </a:xfrm>
            <a:custGeom>
              <a:avLst/>
              <a:gdLst/>
              <a:ahLst/>
              <a:cxnLst/>
              <a:rect r="r" b="b" t="t" l="l"/>
              <a:pathLst>
                <a:path h="1198761" w="9387483">
                  <a:moveTo>
                    <a:pt x="0" y="0"/>
                  </a:moveTo>
                  <a:lnTo>
                    <a:pt x="9387483" y="0"/>
                  </a:lnTo>
                  <a:lnTo>
                    <a:pt x="9387483" y="1198761"/>
                  </a:lnTo>
                  <a:lnTo>
                    <a:pt x="0" y="1198761"/>
                  </a:lnTo>
                  <a:close/>
                </a:path>
              </a:pathLst>
            </a:custGeom>
            <a:solidFill>
              <a:srgbClr val="000000">
                <a:alpha val="0"/>
              </a:srgbClr>
            </a:solidFill>
          </p:spPr>
        </p:sp>
        <p:sp>
          <p:nvSpPr>
            <p:cNvPr name="TextBox 18" id="18"/>
            <p:cNvSpPr txBox="true"/>
            <p:nvPr/>
          </p:nvSpPr>
          <p:spPr>
            <a:xfrm>
              <a:off x="0" y="-19050"/>
              <a:ext cx="9387483" cy="1217811"/>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 LLM</a:t>
              </a:r>
            </a:p>
          </p:txBody>
        </p:sp>
      </p:grpSp>
      <p:grpSp>
        <p:nvGrpSpPr>
          <p:cNvPr name="Group 19" id="19"/>
          <p:cNvGrpSpPr/>
          <p:nvPr/>
        </p:nvGrpSpPr>
        <p:grpSpPr>
          <a:xfrm rot="0">
            <a:off x="1346299" y="5104060"/>
            <a:ext cx="3225850" cy="889397"/>
            <a:chOff x="0" y="0"/>
            <a:chExt cx="4301133" cy="1185863"/>
          </a:xfrm>
        </p:grpSpPr>
        <p:sp>
          <p:nvSpPr>
            <p:cNvPr name="Freeform 20" id="20"/>
            <p:cNvSpPr/>
            <p:nvPr/>
          </p:nvSpPr>
          <p:spPr>
            <a:xfrm flipH="false" flipV="false" rot="0">
              <a:off x="0" y="0"/>
              <a:ext cx="4301133" cy="1185863"/>
            </a:xfrm>
            <a:custGeom>
              <a:avLst/>
              <a:gdLst/>
              <a:ahLst/>
              <a:cxnLst/>
              <a:rect r="r" b="b" t="t" l="l"/>
              <a:pathLst>
                <a:path h="1185863" w="4301133">
                  <a:moveTo>
                    <a:pt x="0" y="0"/>
                  </a:moveTo>
                  <a:lnTo>
                    <a:pt x="4301133" y="0"/>
                  </a:lnTo>
                  <a:lnTo>
                    <a:pt x="4301133" y="1185863"/>
                  </a:lnTo>
                  <a:lnTo>
                    <a:pt x="0" y="1185863"/>
                  </a:lnTo>
                  <a:close/>
                </a:path>
              </a:pathLst>
            </a:custGeom>
            <a:solidFill>
              <a:srgbClr val="000000">
                <a:alpha val="0"/>
              </a:srgbClr>
            </a:solidFill>
          </p:spPr>
        </p:sp>
        <p:sp>
          <p:nvSpPr>
            <p:cNvPr name="TextBox 21" id="21"/>
            <p:cNvSpPr txBox="true"/>
            <p:nvPr/>
          </p:nvSpPr>
          <p:spPr>
            <a:xfrm>
              <a:off x="0" y="-19050"/>
              <a:ext cx="4301133" cy="1204913"/>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Prompt Engineering </a:t>
              </a:r>
            </a:p>
          </p:txBody>
        </p:sp>
      </p:grpSp>
      <p:grpSp>
        <p:nvGrpSpPr>
          <p:cNvPr name="Group 22" id="22"/>
          <p:cNvGrpSpPr/>
          <p:nvPr/>
        </p:nvGrpSpPr>
        <p:grpSpPr>
          <a:xfrm rot="0">
            <a:off x="5469582" y="5104060"/>
            <a:ext cx="3225850" cy="449461"/>
            <a:chOff x="0" y="0"/>
            <a:chExt cx="4301133" cy="599281"/>
          </a:xfrm>
        </p:grpSpPr>
        <p:sp>
          <p:nvSpPr>
            <p:cNvPr name="Freeform 23" id="23"/>
            <p:cNvSpPr/>
            <p:nvPr/>
          </p:nvSpPr>
          <p:spPr>
            <a:xfrm flipH="false" flipV="false" rot="0">
              <a:off x="0" y="0"/>
              <a:ext cx="4301133" cy="599281"/>
            </a:xfrm>
            <a:custGeom>
              <a:avLst/>
              <a:gdLst/>
              <a:ahLst/>
              <a:cxnLst/>
              <a:rect r="r" b="b" t="t" l="l"/>
              <a:pathLst>
                <a:path h="599281" w="4301133">
                  <a:moveTo>
                    <a:pt x="0" y="0"/>
                  </a:moveTo>
                  <a:lnTo>
                    <a:pt x="4301133" y="0"/>
                  </a:lnTo>
                  <a:lnTo>
                    <a:pt x="4301133" y="599281"/>
                  </a:lnTo>
                  <a:lnTo>
                    <a:pt x="0" y="599281"/>
                  </a:lnTo>
                  <a:close/>
                </a:path>
              </a:pathLst>
            </a:custGeom>
            <a:solidFill>
              <a:srgbClr val="000000">
                <a:alpha val="0"/>
              </a:srgbClr>
            </a:solidFill>
          </p:spPr>
        </p:sp>
        <p:sp>
          <p:nvSpPr>
            <p:cNvPr name="TextBox 24" id="24"/>
            <p:cNvSpPr txBox="true"/>
            <p:nvPr/>
          </p:nvSpPr>
          <p:spPr>
            <a:xfrm>
              <a:off x="0" y="-19050"/>
              <a:ext cx="4301133"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RAG</a:t>
              </a:r>
            </a:p>
          </p:txBody>
        </p:sp>
      </p:grpSp>
      <p:grpSp>
        <p:nvGrpSpPr>
          <p:cNvPr name="Group 25" id="25"/>
          <p:cNvGrpSpPr/>
          <p:nvPr/>
        </p:nvGrpSpPr>
        <p:grpSpPr>
          <a:xfrm rot="0">
            <a:off x="9592866" y="5104060"/>
            <a:ext cx="3225850" cy="449461"/>
            <a:chOff x="0" y="0"/>
            <a:chExt cx="4301133" cy="599281"/>
          </a:xfrm>
        </p:grpSpPr>
        <p:sp>
          <p:nvSpPr>
            <p:cNvPr name="Freeform 26" id="26"/>
            <p:cNvSpPr/>
            <p:nvPr/>
          </p:nvSpPr>
          <p:spPr>
            <a:xfrm flipH="false" flipV="false" rot="0">
              <a:off x="0" y="0"/>
              <a:ext cx="4301133" cy="599281"/>
            </a:xfrm>
            <a:custGeom>
              <a:avLst/>
              <a:gdLst/>
              <a:ahLst/>
              <a:cxnLst/>
              <a:rect r="r" b="b" t="t" l="l"/>
              <a:pathLst>
                <a:path h="599281" w="4301133">
                  <a:moveTo>
                    <a:pt x="0" y="0"/>
                  </a:moveTo>
                  <a:lnTo>
                    <a:pt x="4301133" y="0"/>
                  </a:lnTo>
                  <a:lnTo>
                    <a:pt x="4301133" y="599281"/>
                  </a:lnTo>
                  <a:lnTo>
                    <a:pt x="0" y="599281"/>
                  </a:lnTo>
                  <a:close/>
                </a:path>
              </a:pathLst>
            </a:custGeom>
            <a:solidFill>
              <a:srgbClr val="000000">
                <a:alpha val="0"/>
              </a:srgbClr>
            </a:solidFill>
          </p:spPr>
        </p:sp>
        <p:sp>
          <p:nvSpPr>
            <p:cNvPr name="TextBox 27" id="27"/>
            <p:cNvSpPr txBox="true"/>
            <p:nvPr/>
          </p:nvSpPr>
          <p:spPr>
            <a:xfrm>
              <a:off x="0" y="-19050"/>
              <a:ext cx="4301133"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Fine-Tuning </a:t>
              </a:r>
            </a:p>
          </p:txBody>
        </p:sp>
      </p:grpSp>
      <p:grpSp>
        <p:nvGrpSpPr>
          <p:cNvPr name="Group 28" id="28"/>
          <p:cNvGrpSpPr/>
          <p:nvPr/>
        </p:nvGrpSpPr>
        <p:grpSpPr>
          <a:xfrm rot="0">
            <a:off x="13716149" y="5104060"/>
            <a:ext cx="3225850" cy="449461"/>
            <a:chOff x="0" y="0"/>
            <a:chExt cx="4301133" cy="599281"/>
          </a:xfrm>
        </p:grpSpPr>
        <p:sp>
          <p:nvSpPr>
            <p:cNvPr name="Freeform 29" id="29"/>
            <p:cNvSpPr/>
            <p:nvPr/>
          </p:nvSpPr>
          <p:spPr>
            <a:xfrm flipH="false" flipV="false" rot="0">
              <a:off x="0" y="0"/>
              <a:ext cx="4301133" cy="599281"/>
            </a:xfrm>
            <a:custGeom>
              <a:avLst/>
              <a:gdLst/>
              <a:ahLst/>
              <a:cxnLst/>
              <a:rect r="r" b="b" t="t" l="l"/>
              <a:pathLst>
                <a:path h="599281" w="4301133">
                  <a:moveTo>
                    <a:pt x="0" y="0"/>
                  </a:moveTo>
                  <a:lnTo>
                    <a:pt x="4301133" y="0"/>
                  </a:lnTo>
                  <a:lnTo>
                    <a:pt x="4301133" y="599281"/>
                  </a:lnTo>
                  <a:lnTo>
                    <a:pt x="0" y="599281"/>
                  </a:lnTo>
                  <a:close/>
                </a:path>
              </a:pathLst>
            </a:custGeom>
            <a:solidFill>
              <a:srgbClr val="000000">
                <a:alpha val="0"/>
              </a:srgbClr>
            </a:solidFill>
          </p:spPr>
        </p:sp>
        <p:sp>
          <p:nvSpPr>
            <p:cNvPr name="TextBox 30" id="30"/>
            <p:cNvSpPr txBox="true"/>
            <p:nvPr/>
          </p:nvSpPr>
          <p:spPr>
            <a:xfrm>
              <a:off x="0" y="-19050"/>
              <a:ext cx="4301133"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AI Agent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85725"/>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grpSp>
        <p:nvGrpSpPr>
          <p:cNvPr name="Group 8" id="8"/>
          <p:cNvGrpSpPr/>
          <p:nvPr/>
        </p:nvGrpSpPr>
        <p:grpSpPr>
          <a:xfrm rot="0">
            <a:off x="7905155" y="4760714"/>
            <a:ext cx="523589" cy="523589"/>
            <a:chOff x="0" y="0"/>
            <a:chExt cx="698119" cy="698119"/>
          </a:xfrm>
        </p:grpSpPr>
        <p:sp>
          <p:nvSpPr>
            <p:cNvPr name="Freeform 9" id="9"/>
            <p:cNvSpPr/>
            <p:nvPr/>
          </p:nvSpPr>
          <p:spPr>
            <a:xfrm flipH="false" flipV="false" rot="0">
              <a:off x="0" y="0"/>
              <a:ext cx="698119" cy="698119"/>
            </a:xfrm>
            <a:custGeom>
              <a:avLst/>
              <a:gdLst/>
              <a:ahLst/>
              <a:cxnLst/>
              <a:rect r="r" b="b" t="t" l="l"/>
              <a:pathLst>
                <a:path h="698119" w="698119">
                  <a:moveTo>
                    <a:pt x="0" y="59817"/>
                  </a:moveTo>
                  <a:cubicBezTo>
                    <a:pt x="0" y="26797"/>
                    <a:pt x="26797" y="0"/>
                    <a:pt x="59817" y="0"/>
                  </a:cubicBezTo>
                  <a:lnTo>
                    <a:pt x="638302" y="0"/>
                  </a:lnTo>
                  <a:cubicBezTo>
                    <a:pt x="671322" y="0"/>
                    <a:pt x="698119" y="26797"/>
                    <a:pt x="698119" y="59817"/>
                  </a:cubicBezTo>
                  <a:lnTo>
                    <a:pt x="698119" y="638302"/>
                  </a:lnTo>
                  <a:cubicBezTo>
                    <a:pt x="698119" y="671322"/>
                    <a:pt x="671322" y="698119"/>
                    <a:pt x="638302" y="698119"/>
                  </a:cubicBezTo>
                  <a:lnTo>
                    <a:pt x="59817" y="698119"/>
                  </a:lnTo>
                  <a:cubicBezTo>
                    <a:pt x="26797" y="698119"/>
                    <a:pt x="0" y="671322"/>
                    <a:pt x="0" y="638302"/>
                  </a:cubicBezTo>
                  <a:close/>
                </a:path>
              </a:pathLst>
            </a:custGeom>
            <a:solidFill>
              <a:srgbClr val="444752"/>
            </a:solidFill>
          </p:spPr>
        </p:sp>
      </p:grpSp>
      <p:grpSp>
        <p:nvGrpSpPr>
          <p:cNvPr name="Group 10" id="10"/>
          <p:cNvGrpSpPr/>
          <p:nvPr/>
        </p:nvGrpSpPr>
        <p:grpSpPr>
          <a:xfrm rot="0">
            <a:off x="12722572" y="4760714"/>
            <a:ext cx="523589" cy="523589"/>
            <a:chOff x="0" y="0"/>
            <a:chExt cx="698119" cy="698119"/>
          </a:xfrm>
        </p:grpSpPr>
        <p:sp>
          <p:nvSpPr>
            <p:cNvPr name="Freeform 11" id="11"/>
            <p:cNvSpPr/>
            <p:nvPr/>
          </p:nvSpPr>
          <p:spPr>
            <a:xfrm flipH="false" flipV="false" rot="0">
              <a:off x="0" y="0"/>
              <a:ext cx="698119" cy="698119"/>
            </a:xfrm>
            <a:custGeom>
              <a:avLst/>
              <a:gdLst/>
              <a:ahLst/>
              <a:cxnLst/>
              <a:rect r="r" b="b" t="t" l="l"/>
              <a:pathLst>
                <a:path h="698119" w="698119">
                  <a:moveTo>
                    <a:pt x="0" y="59817"/>
                  </a:moveTo>
                  <a:cubicBezTo>
                    <a:pt x="0" y="26797"/>
                    <a:pt x="26797" y="0"/>
                    <a:pt x="59817" y="0"/>
                  </a:cubicBezTo>
                  <a:lnTo>
                    <a:pt x="638302" y="0"/>
                  </a:lnTo>
                  <a:cubicBezTo>
                    <a:pt x="671322" y="0"/>
                    <a:pt x="698119" y="26797"/>
                    <a:pt x="698119" y="59817"/>
                  </a:cubicBezTo>
                  <a:lnTo>
                    <a:pt x="698119" y="638302"/>
                  </a:lnTo>
                  <a:cubicBezTo>
                    <a:pt x="698119" y="671322"/>
                    <a:pt x="671322" y="698119"/>
                    <a:pt x="638302" y="698119"/>
                  </a:cubicBezTo>
                  <a:lnTo>
                    <a:pt x="59817" y="698119"/>
                  </a:lnTo>
                  <a:cubicBezTo>
                    <a:pt x="26797" y="698119"/>
                    <a:pt x="0" y="671322"/>
                    <a:pt x="0" y="638302"/>
                  </a:cubicBezTo>
                  <a:close/>
                </a:path>
              </a:pathLst>
            </a:custGeom>
            <a:solidFill>
              <a:srgbClr val="444752"/>
            </a:solidFill>
          </p:spPr>
        </p:sp>
      </p:grpSp>
      <p:grpSp>
        <p:nvGrpSpPr>
          <p:cNvPr name="Group 12" id="12"/>
          <p:cNvGrpSpPr/>
          <p:nvPr/>
        </p:nvGrpSpPr>
        <p:grpSpPr>
          <a:xfrm rot="0">
            <a:off x="7905155" y="6494561"/>
            <a:ext cx="523589" cy="523589"/>
            <a:chOff x="0" y="0"/>
            <a:chExt cx="698119" cy="698119"/>
          </a:xfrm>
        </p:grpSpPr>
        <p:sp>
          <p:nvSpPr>
            <p:cNvPr name="Freeform 13" id="13"/>
            <p:cNvSpPr/>
            <p:nvPr/>
          </p:nvSpPr>
          <p:spPr>
            <a:xfrm flipH="false" flipV="false" rot="0">
              <a:off x="0" y="0"/>
              <a:ext cx="698119" cy="698119"/>
            </a:xfrm>
            <a:custGeom>
              <a:avLst/>
              <a:gdLst/>
              <a:ahLst/>
              <a:cxnLst/>
              <a:rect r="r" b="b" t="t" l="l"/>
              <a:pathLst>
                <a:path h="698119" w="698119">
                  <a:moveTo>
                    <a:pt x="0" y="59817"/>
                  </a:moveTo>
                  <a:cubicBezTo>
                    <a:pt x="0" y="26797"/>
                    <a:pt x="26797" y="0"/>
                    <a:pt x="59817" y="0"/>
                  </a:cubicBezTo>
                  <a:lnTo>
                    <a:pt x="638302" y="0"/>
                  </a:lnTo>
                  <a:cubicBezTo>
                    <a:pt x="671322" y="0"/>
                    <a:pt x="698119" y="26797"/>
                    <a:pt x="698119" y="59817"/>
                  </a:cubicBezTo>
                  <a:lnTo>
                    <a:pt x="698119" y="638302"/>
                  </a:lnTo>
                  <a:cubicBezTo>
                    <a:pt x="698119" y="671322"/>
                    <a:pt x="671322" y="698119"/>
                    <a:pt x="638302" y="698119"/>
                  </a:cubicBezTo>
                  <a:lnTo>
                    <a:pt x="59817" y="698119"/>
                  </a:lnTo>
                  <a:cubicBezTo>
                    <a:pt x="26797" y="698119"/>
                    <a:pt x="0" y="671322"/>
                    <a:pt x="0" y="638302"/>
                  </a:cubicBezTo>
                  <a:close/>
                </a:path>
              </a:pathLst>
            </a:custGeom>
            <a:solidFill>
              <a:srgbClr val="444752"/>
            </a:solidFill>
          </p:spPr>
        </p:sp>
      </p:grpSp>
      <p:grpSp>
        <p:nvGrpSpPr>
          <p:cNvPr name="Group 14" id="14"/>
          <p:cNvGrpSpPr/>
          <p:nvPr/>
        </p:nvGrpSpPr>
        <p:grpSpPr>
          <a:xfrm rot="0">
            <a:off x="12722572" y="6494561"/>
            <a:ext cx="523589" cy="523589"/>
            <a:chOff x="0" y="0"/>
            <a:chExt cx="698119" cy="698119"/>
          </a:xfrm>
        </p:grpSpPr>
        <p:sp>
          <p:nvSpPr>
            <p:cNvPr name="Freeform 15" id="15"/>
            <p:cNvSpPr/>
            <p:nvPr/>
          </p:nvSpPr>
          <p:spPr>
            <a:xfrm flipH="false" flipV="false" rot="0">
              <a:off x="0" y="0"/>
              <a:ext cx="698119" cy="698119"/>
            </a:xfrm>
            <a:custGeom>
              <a:avLst/>
              <a:gdLst/>
              <a:ahLst/>
              <a:cxnLst/>
              <a:rect r="r" b="b" t="t" l="l"/>
              <a:pathLst>
                <a:path h="698119" w="698119">
                  <a:moveTo>
                    <a:pt x="0" y="59817"/>
                  </a:moveTo>
                  <a:cubicBezTo>
                    <a:pt x="0" y="26797"/>
                    <a:pt x="26797" y="0"/>
                    <a:pt x="59817" y="0"/>
                  </a:cubicBezTo>
                  <a:lnTo>
                    <a:pt x="638302" y="0"/>
                  </a:lnTo>
                  <a:cubicBezTo>
                    <a:pt x="671322" y="0"/>
                    <a:pt x="698119" y="26797"/>
                    <a:pt x="698119" y="59817"/>
                  </a:cubicBezTo>
                  <a:lnTo>
                    <a:pt x="698119" y="638302"/>
                  </a:lnTo>
                  <a:cubicBezTo>
                    <a:pt x="698119" y="671322"/>
                    <a:pt x="671322" y="698119"/>
                    <a:pt x="638302" y="698119"/>
                  </a:cubicBezTo>
                  <a:lnTo>
                    <a:pt x="59817" y="698119"/>
                  </a:lnTo>
                  <a:cubicBezTo>
                    <a:pt x="26797" y="698119"/>
                    <a:pt x="0" y="671322"/>
                    <a:pt x="0" y="638302"/>
                  </a:cubicBezTo>
                  <a:close/>
                </a:path>
              </a:pathLst>
            </a:custGeom>
            <a:solidFill>
              <a:srgbClr val="444752"/>
            </a:solidFill>
          </p:spPr>
        </p:sp>
      </p:grpSp>
      <p:grpSp>
        <p:nvGrpSpPr>
          <p:cNvPr name="Group 16" id="16"/>
          <p:cNvGrpSpPr/>
          <p:nvPr/>
        </p:nvGrpSpPr>
        <p:grpSpPr>
          <a:xfrm rot="0">
            <a:off x="15942915" y="124709"/>
            <a:ext cx="2245220" cy="471496"/>
            <a:chOff x="0" y="0"/>
            <a:chExt cx="2993627" cy="628661"/>
          </a:xfrm>
        </p:grpSpPr>
        <p:sp>
          <p:nvSpPr>
            <p:cNvPr name="Freeform 17" id="17"/>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4"/>
              <a:stretch>
                <a:fillRect l="0" t="0" r="0" b="-1"/>
              </a:stretch>
            </a:blipFill>
          </p:spPr>
        </p:sp>
      </p:grpSp>
      <p:grpSp>
        <p:nvGrpSpPr>
          <p:cNvPr name="Group 18" id="18"/>
          <p:cNvGrpSpPr/>
          <p:nvPr/>
        </p:nvGrpSpPr>
        <p:grpSpPr>
          <a:xfrm rot="0">
            <a:off x="7905155" y="2196405"/>
            <a:ext cx="9335691" cy="1779091"/>
            <a:chOff x="0" y="0"/>
            <a:chExt cx="12447588" cy="2372121"/>
          </a:xfrm>
        </p:grpSpPr>
        <p:sp>
          <p:nvSpPr>
            <p:cNvPr name="Freeform 19" id="19"/>
            <p:cNvSpPr/>
            <p:nvPr/>
          </p:nvSpPr>
          <p:spPr>
            <a:xfrm flipH="false" flipV="false" rot="0">
              <a:off x="0" y="0"/>
              <a:ext cx="12447588" cy="2372121"/>
            </a:xfrm>
            <a:custGeom>
              <a:avLst/>
              <a:gdLst/>
              <a:ahLst/>
              <a:cxnLst/>
              <a:rect r="r" b="b" t="t" l="l"/>
              <a:pathLst>
                <a:path h="2372121" w="12447588">
                  <a:moveTo>
                    <a:pt x="0" y="0"/>
                  </a:moveTo>
                  <a:lnTo>
                    <a:pt x="12447588" y="0"/>
                  </a:lnTo>
                  <a:lnTo>
                    <a:pt x="12447588" y="2372121"/>
                  </a:lnTo>
                  <a:lnTo>
                    <a:pt x="0" y="2372121"/>
                  </a:lnTo>
                  <a:close/>
                </a:path>
              </a:pathLst>
            </a:custGeom>
            <a:solidFill>
              <a:srgbClr val="000000">
                <a:alpha val="0"/>
              </a:srgbClr>
            </a:solidFill>
          </p:spPr>
        </p:sp>
        <p:sp>
          <p:nvSpPr>
            <p:cNvPr name="TextBox 20" id="20"/>
            <p:cNvSpPr txBox="true"/>
            <p:nvPr/>
          </p:nvSpPr>
          <p:spPr>
            <a:xfrm>
              <a:off x="0" y="-19050"/>
              <a:ext cx="12447588" cy="2391171"/>
            </a:xfrm>
            <a:prstGeom prst="rect">
              <a:avLst/>
            </a:prstGeom>
          </p:spPr>
          <p:txBody>
            <a:bodyPr anchor="t" rtlCol="false" tIns="0" lIns="0" bIns="0" rIns="0"/>
            <a:lstStyle/>
            <a:p>
              <a:pPr algn="l">
                <a:lnSpc>
                  <a:spcPts val="6875"/>
                </a:lnSpc>
              </a:pPr>
              <a:r>
                <a:rPr lang="en-US" sz="5500">
                  <a:solidFill>
                    <a:srgbClr val="F98AC7"/>
                  </a:solidFill>
                  <a:latin typeface="Lora"/>
                  <a:ea typeface="Lora"/>
                  <a:cs typeface="Lora"/>
                  <a:sym typeface="Lora"/>
                </a:rPr>
                <a:t>Real World Applications of Generative  AI</a:t>
              </a:r>
            </a:p>
          </p:txBody>
        </p:sp>
      </p:grpSp>
      <p:grpSp>
        <p:nvGrpSpPr>
          <p:cNvPr name="Group 21" id="21"/>
          <p:cNvGrpSpPr/>
          <p:nvPr/>
        </p:nvGrpSpPr>
        <p:grpSpPr>
          <a:xfrm rot="0">
            <a:off x="8727876" y="4751189"/>
            <a:ext cx="3520231" cy="449461"/>
            <a:chOff x="0" y="0"/>
            <a:chExt cx="4693641" cy="599281"/>
          </a:xfrm>
        </p:grpSpPr>
        <p:sp>
          <p:nvSpPr>
            <p:cNvPr name="Freeform 22" id="22"/>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23" id="23"/>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Text Generation</a:t>
              </a:r>
            </a:p>
          </p:txBody>
        </p:sp>
      </p:grpSp>
      <p:grpSp>
        <p:nvGrpSpPr>
          <p:cNvPr name="Group 24" id="24"/>
          <p:cNvGrpSpPr/>
          <p:nvPr/>
        </p:nvGrpSpPr>
        <p:grpSpPr>
          <a:xfrm rot="0">
            <a:off x="8727876" y="5284886"/>
            <a:ext cx="3695551" cy="574030"/>
            <a:chOff x="0" y="0"/>
            <a:chExt cx="4927401" cy="765373"/>
          </a:xfrm>
        </p:grpSpPr>
        <p:sp>
          <p:nvSpPr>
            <p:cNvPr name="Freeform 25" id="25"/>
            <p:cNvSpPr/>
            <p:nvPr/>
          </p:nvSpPr>
          <p:spPr>
            <a:xfrm flipH="false" flipV="false" rot="0">
              <a:off x="0" y="0"/>
              <a:ext cx="4927401" cy="765373"/>
            </a:xfrm>
            <a:custGeom>
              <a:avLst/>
              <a:gdLst/>
              <a:ahLst/>
              <a:cxnLst/>
              <a:rect r="r" b="b" t="t" l="l"/>
              <a:pathLst>
                <a:path h="765373" w="4927401">
                  <a:moveTo>
                    <a:pt x="0" y="0"/>
                  </a:moveTo>
                  <a:lnTo>
                    <a:pt x="4927401" y="0"/>
                  </a:lnTo>
                  <a:lnTo>
                    <a:pt x="4927401" y="765373"/>
                  </a:lnTo>
                  <a:lnTo>
                    <a:pt x="0" y="765373"/>
                  </a:lnTo>
                  <a:close/>
                </a:path>
              </a:pathLst>
            </a:custGeom>
            <a:solidFill>
              <a:srgbClr val="000000">
                <a:alpha val="0"/>
              </a:srgbClr>
            </a:solidFill>
          </p:spPr>
        </p:sp>
        <p:sp>
          <p:nvSpPr>
            <p:cNvPr name="TextBox 26" id="26"/>
            <p:cNvSpPr txBox="true"/>
            <p:nvPr/>
          </p:nvSpPr>
          <p:spPr>
            <a:xfrm>
              <a:off x="0" y="-114300"/>
              <a:ext cx="4927401" cy="879673"/>
            </a:xfrm>
            <a:prstGeom prst="rect">
              <a:avLst/>
            </a:prstGeom>
          </p:spPr>
          <p:txBody>
            <a:bodyPr anchor="t" rtlCol="false" tIns="0" lIns="0" bIns="0" rIns="0"/>
            <a:lstStyle/>
            <a:p>
              <a:pPr algn="l">
                <a:lnSpc>
                  <a:spcPts val="3750"/>
                </a:lnSpc>
              </a:pPr>
              <a:r>
                <a:rPr lang="en-US" sz="2312" b="true">
                  <a:solidFill>
                    <a:srgbClr val="D6E5EF"/>
                  </a:solidFill>
                  <a:latin typeface="Arimo Bold"/>
                  <a:ea typeface="Arimo Bold"/>
                  <a:cs typeface="Arimo Bold"/>
                  <a:sym typeface="Arimo Bold"/>
                </a:rPr>
                <a:t>ChatGpt,Deepseek</a:t>
              </a:r>
            </a:p>
          </p:txBody>
        </p:sp>
      </p:grpSp>
      <p:grpSp>
        <p:nvGrpSpPr>
          <p:cNvPr name="Group 27" id="27"/>
          <p:cNvGrpSpPr/>
          <p:nvPr/>
        </p:nvGrpSpPr>
        <p:grpSpPr>
          <a:xfrm rot="0">
            <a:off x="13545294" y="4751189"/>
            <a:ext cx="3520231" cy="449461"/>
            <a:chOff x="0" y="0"/>
            <a:chExt cx="4693641" cy="599281"/>
          </a:xfrm>
        </p:grpSpPr>
        <p:sp>
          <p:nvSpPr>
            <p:cNvPr name="Freeform 28" id="28"/>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29" id="29"/>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Image Generation</a:t>
              </a:r>
            </a:p>
          </p:txBody>
        </p:sp>
      </p:grpSp>
      <p:grpSp>
        <p:nvGrpSpPr>
          <p:cNvPr name="Group 30" id="30"/>
          <p:cNvGrpSpPr/>
          <p:nvPr/>
        </p:nvGrpSpPr>
        <p:grpSpPr>
          <a:xfrm rot="0">
            <a:off x="13545294" y="5284886"/>
            <a:ext cx="3695551" cy="574030"/>
            <a:chOff x="0" y="0"/>
            <a:chExt cx="4927401" cy="765373"/>
          </a:xfrm>
        </p:grpSpPr>
        <p:sp>
          <p:nvSpPr>
            <p:cNvPr name="Freeform 31" id="31"/>
            <p:cNvSpPr/>
            <p:nvPr/>
          </p:nvSpPr>
          <p:spPr>
            <a:xfrm flipH="false" flipV="false" rot="0">
              <a:off x="0" y="0"/>
              <a:ext cx="4927401" cy="765373"/>
            </a:xfrm>
            <a:custGeom>
              <a:avLst/>
              <a:gdLst/>
              <a:ahLst/>
              <a:cxnLst/>
              <a:rect r="r" b="b" t="t" l="l"/>
              <a:pathLst>
                <a:path h="765373" w="4927401">
                  <a:moveTo>
                    <a:pt x="0" y="0"/>
                  </a:moveTo>
                  <a:lnTo>
                    <a:pt x="4927401" y="0"/>
                  </a:lnTo>
                  <a:lnTo>
                    <a:pt x="4927401" y="765373"/>
                  </a:lnTo>
                  <a:lnTo>
                    <a:pt x="0" y="765373"/>
                  </a:lnTo>
                  <a:close/>
                </a:path>
              </a:pathLst>
            </a:custGeom>
            <a:solidFill>
              <a:srgbClr val="000000">
                <a:alpha val="0"/>
              </a:srgbClr>
            </a:solidFill>
          </p:spPr>
        </p:sp>
        <p:sp>
          <p:nvSpPr>
            <p:cNvPr name="TextBox 32" id="32"/>
            <p:cNvSpPr txBox="true"/>
            <p:nvPr/>
          </p:nvSpPr>
          <p:spPr>
            <a:xfrm>
              <a:off x="0" y="-114300"/>
              <a:ext cx="4927401" cy="879673"/>
            </a:xfrm>
            <a:prstGeom prst="rect">
              <a:avLst/>
            </a:prstGeom>
          </p:spPr>
          <p:txBody>
            <a:bodyPr anchor="t" rtlCol="false" tIns="0" lIns="0" bIns="0" rIns="0"/>
            <a:lstStyle/>
            <a:p>
              <a:pPr algn="l">
                <a:lnSpc>
                  <a:spcPts val="3750"/>
                </a:lnSpc>
              </a:pPr>
              <a:r>
                <a:rPr lang="en-US" sz="2312" b="true">
                  <a:solidFill>
                    <a:srgbClr val="D6E5EF"/>
                  </a:solidFill>
                  <a:latin typeface="Arimo Bold"/>
                  <a:ea typeface="Arimo Bold"/>
                  <a:cs typeface="Arimo Bold"/>
                  <a:sym typeface="Arimo Bold"/>
                </a:rPr>
                <a:t>MidJourney,DALL·E</a:t>
              </a:r>
              <a:r>
                <a:rPr lang="en-US" sz="2312">
                  <a:solidFill>
                    <a:srgbClr val="D6E5EF"/>
                  </a:solidFill>
                  <a:latin typeface="Arimo"/>
                  <a:ea typeface="Arimo"/>
                  <a:cs typeface="Arimo"/>
                  <a:sym typeface="Arimo"/>
                </a:rPr>
                <a:t> (OpenAI)</a:t>
              </a:r>
            </a:p>
          </p:txBody>
        </p:sp>
      </p:grpSp>
      <p:grpSp>
        <p:nvGrpSpPr>
          <p:cNvPr name="Group 33" id="33"/>
          <p:cNvGrpSpPr/>
          <p:nvPr/>
        </p:nvGrpSpPr>
        <p:grpSpPr>
          <a:xfrm rot="0">
            <a:off x="8727876" y="6485036"/>
            <a:ext cx="3520231" cy="449461"/>
            <a:chOff x="0" y="0"/>
            <a:chExt cx="4693641" cy="599281"/>
          </a:xfrm>
        </p:grpSpPr>
        <p:sp>
          <p:nvSpPr>
            <p:cNvPr name="Freeform 34" id="34"/>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35" id="35"/>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Video Generation</a:t>
              </a:r>
            </a:p>
          </p:txBody>
        </p:sp>
      </p:grpSp>
      <p:grpSp>
        <p:nvGrpSpPr>
          <p:cNvPr name="Group 36" id="36"/>
          <p:cNvGrpSpPr/>
          <p:nvPr/>
        </p:nvGrpSpPr>
        <p:grpSpPr>
          <a:xfrm rot="0">
            <a:off x="8727876" y="7018735"/>
            <a:ext cx="3695551" cy="574030"/>
            <a:chOff x="0" y="0"/>
            <a:chExt cx="4927401" cy="765373"/>
          </a:xfrm>
        </p:grpSpPr>
        <p:sp>
          <p:nvSpPr>
            <p:cNvPr name="Freeform 37" id="37"/>
            <p:cNvSpPr/>
            <p:nvPr/>
          </p:nvSpPr>
          <p:spPr>
            <a:xfrm flipH="false" flipV="false" rot="0">
              <a:off x="0" y="0"/>
              <a:ext cx="4927401" cy="765373"/>
            </a:xfrm>
            <a:custGeom>
              <a:avLst/>
              <a:gdLst/>
              <a:ahLst/>
              <a:cxnLst/>
              <a:rect r="r" b="b" t="t" l="l"/>
              <a:pathLst>
                <a:path h="765373" w="4927401">
                  <a:moveTo>
                    <a:pt x="0" y="0"/>
                  </a:moveTo>
                  <a:lnTo>
                    <a:pt x="4927401" y="0"/>
                  </a:lnTo>
                  <a:lnTo>
                    <a:pt x="4927401" y="765373"/>
                  </a:lnTo>
                  <a:lnTo>
                    <a:pt x="0" y="765373"/>
                  </a:lnTo>
                  <a:close/>
                </a:path>
              </a:pathLst>
            </a:custGeom>
            <a:solidFill>
              <a:srgbClr val="000000">
                <a:alpha val="0"/>
              </a:srgbClr>
            </a:solidFill>
          </p:spPr>
        </p:sp>
        <p:sp>
          <p:nvSpPr>
            <p:cNvPr name="TextBox 38" id="38"/>
            <p:cNvSpPr txBox="true"/>
            <p:nvPr/>
          </p:nvSpPr>
          <p:spPr>
            <a:xfrm>
              <a:off x="0" y="-114300"/>
              <a:ext cx="4927401" cy="879673"/>
            </a:xfrm>
            <a:prstGeom prst="rect">
              <a:avLst/>
            </a:prstGeom>
          </p:spPr>
          <p:txBody>
            <a:bodyPr anchor="t" rtlCol="false" tIns="0" lIns="0" bIns="0" rIns="0"/>
            <a:lstStyle/>
            <a:p>
              <a:pPr algn="l">
                <a:lnSpc>
                  <a:spcPts val="3750"/>
                </a:lnSpc>
              </a:pPr>
              <a:r>
                <a:rPr lang="en-US" sz="2312" b="true">
                  <a:solidFill>
                    <a:srgbClr val="D6E5EF"/>
                  </a:solidFill>
                  <a:latin typeface="Arimo Bold"/>
                  <a:ea typeface="Arimo Bold"/>
                  <a:cs typeface="Arimo Bold"/>
                  <a:sym typeface="Arimo Bold"/>
                </a:rPr>
                <a:t>Runway ML,DeepBrain AI</a:t>
              </a:r>
            </a:p>
          </p:txBody>
        </p:sp>
      </p:grpSp>
      <p:grpSp>
        <p:nvGrpSpPr>
          <p:cNvPr name="Group 39" id="39"/>
          <p:cNvGrpSpPr/>
          <p:nvPr/>
        </p:nvGrpSpPr>
        <p:grpSpPr>
          <a:xfrm rot="0">
            <a:off x="13545294" y="6485036"/>
            <a:ext cx="3520231" cy="449461"/>
            <a:chOff x="0" y="0"/>
            <a:chExt cx="4693641" cy="599281"/>
          </a:xfrm>
        </p:grpSpPr>
        <p:sp>
          <p:nvSpPr>
            <p:cNvPr name="Freeform 40" id="40"/>
            <p:cNvSpPr/>
            <p:nvPr/>
          </p:nvSpPr>
          <p:spPr>
            <a:xfrm flipH="false" flipV="false" rot="0">
              <a:off x="0" y="0"/>
              <a:ext cx="4693641" cy="599281"/>
            </a:xfrm>
            <a:custGeom>
              <a:avLst/>
              <a:gdLst/>
              <a:ahLst/>
              <a:cxnLst/>
              <a:rect r="r" b="b" t="t" l="l"/>
              <a:pathLst>
                <a:path h="599281" w="4693641">
                  <a:moveTo>
                    <a:pt x="0" y="0"/>
                  </a:moveTo>
                  <a:lnTo>
                    <a:pt x="4693641" y="0"/>
                  </a:lnTo>
                  <a:lnTo>
                    <a:pt x="4693641" y="599281"/>
                  </a:lnTo>
                  <a:lnTo>
                    <a:pt x="0" y="599281"/>
                  </a:lnTo>
                  <a:close/>
                </a:path>
              </a:pathLst>
            </a:custGeom>
            <a:solidFill>
              <a:srgbClr val="000000">
                <a:alpha val="0"/>
              </a:srgbClr>
            </a:solidFill>
          </p:spPr>
        </p:sp>
        <p:sp>
          <p:nvSpPr>
            <p:cNvPr name="TextBox 41" id="41"/>
            <p:cNvSpPr txBox="true"/>
            <p:nvPr/>
          </p:nvSpPr>
          <p:spPr>
            <a:xfrm>
              <a:off x="0" y="-19050"/>
              <a:ext cx="4693641" cy="618331"/>
            </a:xfrm>
            <a:prstGeom prst="rect">
              <a:avLst/>
            </a:prstGeom>
          </p:spPr>
          <p:txBody>
            <a:bodyPr anchor="t" rtlCol="false" tIns="0" lIns="0" bIns="0" rIns="0"/>
            <a:lstStyle/>
            <a:p>
              <a:pPr algn="l">
                <a:lnSpc>
                  <a:spcPts val="3436"/>
                </a:lnSpc>
              </a:pPr>
              <a:r>
                <a:rPr lang="en-US" sz="2750">
                  <a:solidFill>
                    <a:srgbClr val="D6E5EF"/>
                  </a:solidFill>
                  <a:latin typeface="Lora"/>
                  <a:ea typeface="Lora"/>
                  <a:cs typeface="Lora"/>
                  <a:sym typeface="Lora"/>
                </a:rPr>
                <a:t>Text to Speech</a:t>
              </a:r>
            </a:p>
          </p:txBody>
        </p:sp>
      </p:grpSp>
      <p:grpSp>
        <p:nvGrpSpPr>
          <p:cNvPr name="Group 42" id="42"/>
          <p:cNvGrpSpPr/>
          <p:nvPr/>
        </p:nvGrpSpPr>
        <p:grpSpPr>
          <a:xfrm rot="0">
            <a:off x="13545294" y="7018735"/>
            <a:ext cx="3695551" cy="1052810"/>
            <a:chOff x="0" y="0"/>
            <a:chExt cx="4927401" cy="1403747"/>
          </a:xfrm>
        </p:grpSpPr>
        <p:sp>
          <p:nvSpPr>
            <p:cNvPr name="Freeform 43" id="43"/>
            <p:cNvSpPr/>
            <p:nvPr/>
          </p:nvSpPr>
          <p:spPr>
            <a:xfrm flipH="false" flipV="false" rot="0">
              <a:off x="0" y="0"/>
              <a:ext cx="4927401" cy="1403747"/>
            </a:xfrm>
            <a:custGeom>
              <a:avLst/>
              <a:gdLst/>
              <a:ahLst/>
              <a:cxnLst/>
              <a:rect r="r" b="b" t="t" l="l"/>
              <a:pathLst>
                <a:path h="1403747" w="4927401">
                  <a:moveTo>
                    <a:pt x="0" y="0"/>
                  </a:moveTo>
                  <a:lnTo>
                    <a:pt x="4927401" y="0"/>
                  </a:lnTo>
                  <a:lnTo>
                    <a:pt x="4927401" y="1403747"/>
                  </a:lnTo>
                  <a:lnTo>
                    <a:pt x="0" y="1403747"/>
                  </a:lnTo>
                  <a:close/>
                </a:path>
              </a:pathLst>
            </a:custGeom>
            <a:solidFill>
              <a:srgbClr val="000000">
                <a:alpha val="0"/>
              </a:srgbClr>
            </a:solidFill>
          </p:spPr>
        </p:sp>
        <p:sp>
          <p:nvSpPr>
            <p:cNvPr name="TextBox 44" id="44"/>
            <p:cNvSpPr txBox="true"/>
            <p:nvPr/>
          </p:nvSpPr>
          <p:spPr>
            <a:xfrm>
              <a:off x="0" y="-114300"/>
              <a:ext cx="4927401" cy="1518047"/>
            </a:xfrm>
            <a:prstGeom prst="rect">
              <a:avLst/>
            </a:prstGeom>
          </p:spPr>
          <p:txBody>
            <a:bodyPr anchor="t" rtlCol="false" tIns="0" lIns="0" bIns="0" rIns="0"/>
            <a:lstStyle/>
            <a:p>
              <a:pPr algn="l">
                <a:lnSpc>
                  <a:spcPts val="3750"/>
                </a:lnSpc>
              </a:pPr>
              <a:r>
                <a:rPr lang="en-US" sz="2312" b="true">
                  <a:solidFill>
                    <a:srgbClr val="D6E5EF"/>
                  </a:solidFill>
                  <a:latin typeface="Arimo Bold"/>
                  <a:ea typeface="Arimo Bold"/>
                  <a:cs typeface="Arimo Bold"/>
                  <a:sym typeface="Arimo Bold"/>
                </a:rPr>
                <a:t>Amazon Polly,suno ai,iSpeech</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608559" y="1337221"/>
            <a:ext cx="3205757" cy="3205757"/>
            <a:chOff x="0" y="0"/>
            <a:chExt cx="4274343" cy="4274343"/>
          </a:xfrm>
        </p:grpSpPr>
        <p:sp>
          <p:nvSpPr>
            <p:cNvPr name="Freeform 7" id="7" descr="preencoded.png"/>
            <p:cNvSpPr/>
            <p:nvPr/>
          </p:nvSpPr>
          <p:spPr>
            <a:xfrm flipH="false" flipV="false" rot="0">
              <a:off x="0" y="0"/>
              <a:ext cx="4274312" cy="4274312"/>
            </a:xfrm>
            <a:custGeom>
              <a:avLst/>
              <a:gdLst/>
              <a:ahLst/>
              <a:cxnLst/>
              <a:rect r="r" b="b" t="t" l="l"/>
              <a:pathLst>
                <a:path h="4274312" w="4274312">
                  <a:moveTo>
                    <a:pt x="0" y="0"/>
                  </a:moveTo>
                  <a:lnTo>
                    <a:pt x="4274312" y="0"/>
                  </a:lnTo>
                  <a:lnTo>
                    <a:pt x="4274312" y="4274312"/>
                  </a:lnTo>
                  <a:lnTo>
                    <a:pt x="0" y="4274312"/>
                  </a:lnTo>
                  <a:lnTo>
                    <a:pt x="0" y="0"/>
                  </a:lnTo>
                  <a:close/>
                </a:path>
              </a:pathLst>
            </a:custGeom>
            <a:blipFill>
              <a:blip r:embed="rId3"/>
              <a:stretch>
                <a:fillRect l="0" t="0" r="0" b="0"/>
              </a:stretch>
            </a:blipFill>
          </p:spPr>
        </p:sp>
      </p:grpSp>
      <p:grpSp>
        <p:nvGrpSpPr>
          <p:cNvPr name="Group 8" id="8"/>
          <p:cNvGrpSpPr/>
          <p:nvPr/>
        </p:nvGrpSpPr>
        <p:grpSpPr>
          <a:xfrm rot="0">
            <a:off x="6385769" y="1337221"/>
            <a:ext cx="3205757" cy="3205757"/>
            <a:chOff x="0" y="0"/>
            <a:chExt cx="4274343" cy="4274343"/>
          </a:xfrm>
        </p:grpSpPr>
        <p:sp>
          <p:nvSpPr>
            <p:cNvPr name="Freeform 9" id="9" descr="preencoded.png"/>
            <p:cNvSpPr/>
            <p:nvPr/>
          </p:nvSpPr>
          <p:spPr>
            <a:xfrm flipH="false" flipV="false" rot="0">
              <a:off x="0" y="0"/>
              <a:ext cx="4274312" cy="4274312"/>
            </a:xfrm>
            <a:custGeom>
              <a:avLst/>
              <a:gdLst/>
              <a:ahLst/>
              <a:cxnLst/>
              <a:rect r="r" b="b" t="t" l="l"/>
              <a:pathLst>
                <a:path h="4274312" w="4274312">
                  <a:moveTo>
                    <a:pt x="0" y="0"/>
                  </a:moveTo>
                  <a:lnTo>
                    <a:pt x="4274312" y="0"/>
                  </a:lnTo>
                  <a:lnTo>
                    <a:pt x="4274312" y="4274312"/>
                  </a:lnTo>
                  <a:lnTo>
                    <a:pt x="0" y="4274312"/>
                  </a:lnTo>
                  <a:lnTo>
                    <a:pt x="0" y="0"/>
                  </a:lnTo>
                  <a:close/>
                </a:path>
              </a:pathLst>
            </a:custGeom>
            <a:blipFill>
              <a:blip r:embed="rId4"/>
              <a:stretch>
                <a:fillRect l="0" t="0" r="0" b="0"/>
              </a:stretch>
            </a:blipFill>
          </p:spPr>
        </p:sp>
      </p:grpSp>
      <p:grpSp>
        <p:nvGrpSpPr>
          <p:cNvPr name="Group 10" id="10"/>
          <p:cNvGrpSpPr/>
          <p:nvPr/>
        </p:nvGrpSpPr>
        <p:grpSpPr>
          <a:xfrm rot="0">
            <a:off x="12162979" y="1337221"/>
            <a:ext cx="3205757" cy="3205757"/>
            <a:chOff x="0" y="0"/>
            <a:chExt cx="4274343" cy="4274343"/>
          </a:xfrm>
        </p:grpSpPr>
        <p:sp>
          <p:nvSpPr>
            <p:cNvPr name="Freeform 11" id="11" descr="preencoded.png"/>
            <p:cNvSpPr/>
            <p:nvPr/>
          </p:nvSpPr>
          <p:spPr>
            <a:xfrm flipH="false" flipV="false" rot="0">
              <a:off x="0" y="0"/>
              <a:ext cx="4274312" cy="4274312"/>
            </a:xfrm>
            <a:custGeom>
              <a:avLst/>
              <a:gdLst/>
              <a:ahLst/>
              <a:cxnLst/>
              <a:rect r="r" b="b" t="t" l="l"/>
              <a:pathLst>
                <a:path h="4274312" w="4274312">
                  <a:moveTo>
                    <a:pt x="0" y="0"/>
                  </a:moveTo>
                  <a:lnTo>
                    <a:pt x="4274312" y="0"/>
                  </a:lnTo>
                  <a:lnTo>
                    <a:pt x="4274312" y="4274312"/>
                  </a:lnTo>
                  <a:lnTo>
                    <a:pt x="0" y="4274312"/>
                  </a:lnTo>
                  <a:lnTo>
                    <a:pt x="0" y="0"/>
                  </a:lnTo>
                  <a:close/>
                </a:path>
              </a:pathLst>
            </a:custGeom>
            <a:blipFill>
              <a:blip r:embed="rId5"/>
              <a:stretch>
                <a:fillRect l="0" t="0" r="0" b="0"/>
              </a:stretch>
            </a:blipFill>
          </p:spPr>
        </p:sp>
      </p:grpSp>
      <p:grpSp>
        <p:nvGrpSpPr>
          <p:cNvPr name="Group 12" id="12"/>
          <p:cNvGrpSpPr/>
          <p:nvPr/>
        </p:nvGrpSpPr>
        <p:grpSpPr>
          <a:xfrm rot="0">
            <a:off x="608559" y="5919936"/>
            <a:ext cx="3205757" cy="3205757"/>
            <a:chOff x="0" y="0"/>
            <a:chExt cx="4274343" cy="4274343"/>
          </a:xfrm>
        </p:grpSpPr>
        <p:sp>
          <p:nvSpPr>
            <p:cNvPr name="Freeform 13" id="13" descr="preencoded.png"/>
            <p:cNvSpPr/>
            <p:nvPr/>
          </p:nvSpPr>
          <p:spPr>
            <a:xfrm flipH="false" flipV="false" rot="0">
              <a:off x="0" y="0"/>
              <a:ext cx="4274312" cy="4274312"/>
            </a:xfrm>
            <a:custGeom>
              <a:avLst/>
              <a:gdLst/>
              <a:ahLst/>
              <a:cxnLst/>
              <a:rect r="r" b="b" t="t" l="l"/>
              <a:pathLst>
                <a:path h="4274312" w="4274312">
                  <a:moveTo>
                    <a:pt x="0" y="0"/>
                  </a:moveTo>
                  <a:lnTo>
                    <a:pt x="4274312" y="0"/>
                  </a:lnTo>
                  <a:lnTo>
                    <a:pt x="4274312" y="4274312"/>
                  </a:lnTo>
                  <a:lnTo>
                    <a:pt x="0" y="4274312"/>
                  </a:lnTo>
                  <a:lnTo>
                    <a:pt x="0" y="0"/>
                  </a:lnTo>
                  <a:close/>
                </a:path>
              </a:pathLst>
            </a:custGeom>
            <a:blipFill>
              <a:blip r:embed="rId6"/>
              <a:stretch>
                <a:fillRect l="0" t="0" r="0" b="0"/>
              </a:stretch>
            </a:blipFill>
          </p:spPr>
        </p:sp>
      </p:grpSp>
      <p:grpSp>
        <p:nvGrpSpPr>
          <p:cNvPr name="Group 14" id="14"/>
          <p:cNvGrpSpPr/>
          <p:nvPr/>
        </p:nvGrpSpPr>
        <p:grpSpPr>
          <a:xfrm rot="0">
            <a:off x="6385769" y="5919936"/>
            <a:ext cx="3205757" cy="3205757"/>
            <a:chOff x="0" y="0"/>
            <a:chExt cx="4274343" cy="4274343"/>
          </a:xfrm>
        </p:grpSpPr>
        <p:sp>
          <p:nvSpPr>
            <p:cNvPr name="Freeform 15" id="15" descr="preencoded.png"/>
            <p:cNvSpPr/>
            <p:nvPr/>
          </p:nvSpPr>
          <p:spPr>
            <a:xfrm flipH="false" flipV="false" rot="0">
              <a:off x="0" y="0"/>
              <a:ext cx="4274312" cy="4274312"/>
            </a:xfrm>
            <a:custGeom>
              <a:avLst/>
              <a:gdLst/>
              <a:ahLst/>
              <a:cxnLst/>
              <a:rect r="r" b="b" t="t" l="l"/>
              <a:pathLst>
                <a:path h="4274312" w="4274312">
                  <a:moveTo>
                    <a:pt x="0" y="0"/>
                  </a:moveTo>
                  <a:lnTo>
                    <a:pt x="4274312" y="0"/>
                  </a:lnTo>
                  <a:lnTo>
                    <a:pt x="4274312" y="4274312"/>
                  </a:lnTo>
                  <a:lnTo>
                    <a:pt x="0" y="4274312"/>
                  </a:lnTo>
                  <a:lnTo>
                    <a:pt x="0" y="0"/>
                  </a:lnTo>
                  <a:close/>
                </a:path>
              </a:pathLst>
            </a:custGeom>
            <a:blipFill>
              <a:blip r:embed="rId7"/>
              <a:stretch>
                <a:fillRect l="0" t="0" r="0" b="0"/>
              </a:stretch>
            </a:blipFill>
          </p:spPr>
        </p:sp>
      </p:grpSp>
      <p:grpSp>
        <p:nvGrpSpPr>
          <p:cNvPr name="Group 16" id="16"/>
          <p:cNvGrpSpPr/>
          <p:nvPr/>
        </p:nvGrpSpPr>
        <p:grpSpPr>
          <a:xfrm rot="0">
            <a:off x="12162979" y="5919936"/>
            <a:ext cx="3205757" cy="3205757"/>
            <a:chOff x="0" y="0"/>
            <a:chExt cx="4274343" cy="4274343"/>
          </a:xfrm>
        </p:grpSpPr>
        <p:sp>
          <p:nvSpPr>
            <p:cNvPr name="Freeform 17" id="17" descr="preencoded.png"/>
            <p:cNvSpPr/>
            <p:nvPr/>
          </p:nvSpPr>
          <p:spPr>
            <a:xfrm flipH="false" flipV="false" rot="0">
              <a:off x="0" y="0"/>
              <a:ext cx="4274312" cy="4274312"/>
            </a:xfrm>
            <a:custGeom>
              <a:avLst/>
              <a:gdLst/>
              <a:ahLst/>
              <a:cxnLst/>
              <a:rect r="r" b="b" t="t" l="l"/>
              <a:pathLst>
                <a:path h="4274312" w="4274312">
                  <a:moveTo>
                    <a:pt x="0" y="0"/>
                  </a:moveTo>
                  <a:lnTo>
                    <a:pt x="4274312" y="0"/>
                  </a:lnTo>
                  <a:lnTo>
                    <a:pt x="4274312" y="4274312"/>
                  </a:lnTo>
                  <a:lnTo>
                    <a:pt x="0" y="4274312"/>
                  </a:lnTo>
                  <a:lnTo>
                    <a:pt x="0" y="0"/>
                  </a:lnTo>
                  <a:close/>
                </a:path>
              </a:pathLst>
            </a:custGeom>
            <a:blipFill>
              <a:blip r:embed="rId8"/>
              <a:stretch>
                <a:fillRect l="0" t="0" r="0" b="0"/>
              </a:stretch>
            </a:blipFill>
          </p:spPr>
        </p:sp>
      </p:grpSp>
      <p:grpSp>
        <p:nvGrpSpPr>
          <p:cNvPr name="Group 18" id="18"/>
          <p:cNvGrpSpPr/>
          <p:nvPr/>
        </p:nvGrpSpPr>
        <p:grpSpPr>
          <a:xfrm rot="0">
            <a:off x="15888019" y="124002"/>
            <a:ext cx="2245220" cy="471496"/>
            <a:chOff x="0" y="0"/>
            <a:chExt cx="2993627" cy="628661"/>
          </a:xfrm>
        </p:grpSpPr>
        <p:sp>
          <p:nvSpPr>
            <p:cNvPr name="Freeform 19" id="19"/>
            <p:cNvSpPr/>
            <p:nvPr/>
          </p:nvSpPr>
          <p:spPr>
            <a:xfrm flipH="false" flipV="false" rot="0">
              <a:off x="0" y="0"/>
              <a:ext cx="2993644" cy="628650"/>
            </a:xfrm>
            <a:custGeom>
              <a:avLst/>
              <a:gdLst/>
              <a:ahLst/>
              <a:cxnLst/>
              <a:rect r="r" b="b" t="t" l="l"/>
              <a:pathLst>
                <a:path h="628650" w="2993644">
                  <a:moveTo>
                    <a:pt x="0" y="0"/>
                  </a:moveTo>
                  <a:lnTo>
                    <a:pt x="2993644" y="0"/>
                  </a:lnTo>
                  <a:lnTo>
                    <a:pt x="2993644" y="628650"/>
                  </a:lnTo>
                  <a:lnTo>
                    <a:pt x="0" y="628650"/>
                  </a:lnTo>
                  <a:lnTo>
                    <a:pt x="0" y="0"/>
                  </a:lnTo>
                  <a:close/>
                </a:path>
              </a:pathLst>
            </a:custGeom>
            <a:blipFill>
              <a:blip r:embed="rId9"/>
              <a:stretch>
                <a:fillRect l="0" t="0" r="0" b="-1"/>
              </a:stretch>
            </a:blipFill>
          </p:spPr>
        </p:sp>
      </p:grpSp>
      <p:grpSp>
        <p:nvGrpSpPr>
          <p:cNvPr name="Group 20" id="20"/>
          <p:cNvGrpSpPr/>
          <p:nvPr/>
        </p:nvGrpSpPr>
        <p:grpSpPr>
          <a:xfrm rot="0">
            <a:off x="608559" y="459135"/>
            <a:ext cx="4091582" cy="530424"/>
            <a:chOff x="0" y="0"/>
            <a:chExt cx="5455443" cy="707232"/>
          </a:xfrm>
        </p:grpSpPr>
        <p:sp>
          <p:nvSpPr>
            <p:cNvPr name="Freeform 21" id="21"/>
            <p:cNvSpPr/>
            <p:nvPr/>
          </p:nvSpPr>
          <p:spPr>
            <a:xfrm flipH="false" flipV="false" rot="0">
              <a:off x="0" y="0"/>
              <a:ext cx="5455443" cy="707232"/>
            </a:xfrm>
            <a:custGeom>
              <a:avLst/>
              <a:gdLst/>
              <a:ahLst/>
              <a:cxnLst/>
              <a:rect r="r" b="b" t="t" l="l"/>
              <a:pathLst>
                <a:path h="707232" w="5455443">
                  <a:moveTo>
                    <a:pt x="0" y="0"/>
                  </a:moveTo>
                  <a:lnTo>
                    <a:pt x="5455443" y="0"/>
                  </a:lnTo>
                  <a:lnTo>
                    <a:pt x="5455443" y="707232"/>
                  </a:lnTo>
                  <a:lnTo>
                    <a:pt x="0" y="707232"/>
                  </a:lnTo>
                  <a:close/>
                </a:path>
              </a:pathLst>
            </a:custGeom>
            <a:solidFill>
              <a:srgbClr val="000000">
                <a:alpha val="0"/>
              </a:srgbClr>
            </a:solidFill>
          </p:spPr>
        </p:sp>
        <p:sp>
          <p:nvSpPr>
            <p:cNvPr name="TextBox 22" id="22"/>
            <p:cNvSpPr txBox="true"/>
            <p:nvPr/>
          </p:nvSpPr>
          <p:spPr>
            <a:xfrm>
              <a:off x="0" y="-9525"/>
              <a:ext cx="5455443" cy="716757"/>
            </a:xfrm>
            <a:prstGeom prst="rect">
              <a:avLst/>
            </a:prstGeom>
          </p:spPr>
          <p:txBody>
            <a:bodyPr anchor="t" rtlCol="false" tIns="0" lIns="0" bIns="0" rIns="0"/>
            <a:lstStyle/>
            <a:p>
              <a:pPr algn="l">
                <a:lnSpc>
                  <a:spcPts val="3998"/>
                </a:lnSpc>
              </a:pPr>
              <a:r>
                <a:rPr lang="en-US" sz="3186">
                  <a:solidFill>
                    <a:srgbClr val="F98AC7"/>
                  </a:solidFill>
                  <a:latin typeface="Lora"/>
                  <a:ea typeface="Lora"/>
                  <a:cs typeface="Lora"/>
                  <a:sym typeface="Lora"/>
                </a:rPr>
                <a:t>Industry Applications</a:t>
              </a:r>
            </a:p>
          </p:txBody>
        </p:sp>
      </p:grpSp>
      <p:grpSp>
        <p:nvGrpSpPr>
          <p:cNvPr name="Group 23" id="23"/>
          <p:cNvGrpSpPr/>
          <p:nvPr/>
        </p:nvGrpSpPr>
        <p:grpSpPr>
          <a:xfrm rot="0">
            <a:off x="608559" y="4750742"/>
            <a:ext cx="2045791" cy="265211"/>
            <a:chOff x="0" y="0"/>
            <a:chExt cx="2727721" cy="353615"/>
          </a:xfrm>
        </p:grpSpPr>
        <p:sp>
          <p:nvSpPr>
            <p:cNvPr name="Freeform 24" id="24"/>
            <p:cNvSpPr/>
            <p:nvPr/>
          </p:nvSpPr>
          <p:spPr>
            <a:xfrm flipH="false" flipV="false" rot="0">
              <a:off x="0" y="0"/>
              <a:ext cx="2727721" cy="353615"/>
            </a:xfrm>
            <a:custGeom>
              <a:avLst/>
              <a:gdLst/>
              <a:ahLst/>
              <a:cxnLst/>
              <a:rect r="r" b="b" t="t" l="l"/>
              <a:pathLst>
                <a:path h="353615" w="2727721">
                  <a:moveTo>
                    <a:pt x="0" y="0"/>
                  </a:moveTo>
                  <a:lnTo>
                    <a:pt x="2727721" y="0"/>
                  </a:lnTo>
                  <a:lnTo>
                    <a:pt x="2727721" y="353615"/>
                  </a:lnTo>
                  <a:lnTo>
                    <a:pt x="0" y="353615"/>
                  </a:lnTo>
                  <a:close/>
                </a:path>
              </a:pathLst>
            </a:custGeom>
            <a:solidFill>
              <a:srgbClr val="000000">
                <a:alpha val="0"/>
              </a:srgbClr>
            </a:solidFill>
          </p:spPr>
        </p:sp>
        <p:sp>
          <p:nvSpPr>
            <p:cNvPr name="TextBox 25" id="25"/>
            <p:cNvSpPr txBox="true"/>
            <p:nvPr/>
          </p:nvSpPr>
          <p:spPr>
            <a:xfrm>
              <a:off x="0" y="-19050"/>
              <a:ext cx="2727721" cy="372665"/>
            </a:xfrm>
            <a:prstGeom prst="rect">
              <a:avLst/>
            </a:prstGeom>
          </p:spPr>
          <p:txBody>
            <a:bodyPr anchor="t" rtlCol="false" tIns="0" lIns="0" bIns="0" rIns="0"/>
            <a:lstStyle/>
            <a:p>
              <a:pPr algn="l">
                <a:lnSpc>
                  <a:spcPts val="1999"/>
                </a:lnSpc>
              </a:pPr>
              <a:r>
                <a:rPr lang="en-US" sz="1562" b="true">
                  <a:solidFill>
                    <a:srgbClr val="D6E5EF"/>
                  </a:solidFill>
                  <a:latin typeface="Arimo Bold"/>
                  <a:ea typeface="Arimo Bold"/>
                  <a:cs typeface="Arimo Bold"/>
                  <a:sym typeface="Arimo Bold"/>
                </a:rPr>
                <a:t>Healthcare Industry</a:t>
              </a:r>
            </a:p>
          </p:txBody>
        </p:sp>
      </p:grpSp>
      <p:grpSp>
        <p:nvGrpSpPr>
          <p:cNvPr name="Group 26" id="26"/>
          <p:cNvGrpSpPr/>
          <p:nvPr/>
        </p:nvGrpSpPr>
        <p:grpSpPr>
          <a:xfrm rot="0">
            <a:off x="6385769" y="4750742"/>
            <a:ext cx="2045791" cy="265211"/>
            <a:chOff x="0" y="0"/>
            <a:chExt cx="2727721" cy="353615"/>
          </a:xfrm>
        </p:grpSpPr>
        <p:sp>
          <p:nvSpPr>
            <p:cNvPr name="Freeform 27" id="27"/>
            <p:cNvSpPr/>
            <p:nvPr/>
          </p:nvSpPr>
          <p:spPr>
            <a:xfrm flipH="false" flipV="false" rot="0">
              <a:off x="0" y="0"/>
              <a:ext cx="2727721" cy="353615"/>
            </a:xfrm>
            <a:custGeom>
              <a:avLst/>
              <a:gdLst/>
              <a:ahLst/>
              <a:cxnLst/>
              <a:rect r="r" b="b" t="t" l="l"/>
              <a:pathLst>
                <a:path h="353615" w="2727721">
                  <a:moveTo>
                    <a:pt x="0" y="0"/>
                  </a:moveTo>
                  <a:lnTo>
                    <a:pt x="2727721" y="0"/>
                  </a:lnTo>
                  <a:lnTo>
                    <a:pt x="2727721" y="353615"/>
                  </a:lnTo>
                  <a:lnTo>
                    <a:pt x="0" y="353615"/>
                  </a:lnTo>
                  <a:close/>
                </a:path>
              </a:pathLst>
            </a:custGeom>
            <a:solidFill>
              <a:srgbClr val="000000">
                <a:alpha val="0"/>
              </a:srgbClr>
            </a:solidFill>
          </p:spPr>
        </p:sp>
        <p:sp>
          <p:nvSpPr>
            <p:cNvPr name="TextBox 28" id="28"/>
            <p:cNvSpPr txBox="true"/>
            <p:nvPr/>
          </p:nvSpPr>
          <p:spPr>
            <a:xfrm>
              <a:off x="0" y="-19050"/>
              <a:ext cx="2727721" cy="372665"/>
            </a:xfrm>
            <a:prstGeom prst="rect">
              <a:avLst/>
            </a:prstGeom>
          </p:spPr>
          <p:txBody>
            <a:bodyPr anchor="t" rtlCol="false" tIns="0" lIns="0" bIns="0" rIns="0"/>
            <a:lstStyle/>
            <a:p>
              <a:pPr algn="l">
                <a:lnSpc>
                  <a:spcPts val="1999"/>
                </a:lnSpc>
              </a:pPr>
              <a:r>
                <a:rPr lang="en-US" sz="1562" b="true">
                  <a:solidFill>
                    <a:srgbClr val="D6E5EF"/>
                  </a:solidFill>
                  <a:latin typeface="Arimo Bold"/>
                  <a:ea typeface="Arimo Bold"/>
                  <a:cs typeface="Arimo Bold"/>
                  <a:sym typeface="Arimo Bold"/>
                </a:rPr>
                <a:t>Automobile Industry</a:t>
              </a:r>
            </a:p>
          </p:txBody>
        </p:sp>
      </p:grpSp>
      <p:grpSp>
        <p:nvGrpSpPr>
          <p:cNvPr name="Group 29" id="29"/>
          <p:cNvGrpSpPr/>
          <p:nvPr/>
        </p:nvGrpSpPr>
        <p:grpSpPr>
          <a:xfrm rot="0">
            <a:off x="12162979" y="4750742"/>
            <a:ext cx="2045791" cy="265211"/>
            <a:chOff x="0" y="0"/>
            <a:chExt cx="2727721" cy="353615"/>
          </a:xfrm>
        </p:grpSpPr>
        <p:sp>
          <p:nvSpPr>
            <p:cNvPr name="Freeform 30" id="30"/>
            <p:cNvSpPr/>
            <p:nvPr/>
          </p:nvSpPr>
          <p:spPr>
            <a:xfrm flipH="false" flipV="false" rot="0">
              <a:off x="0" y="0"/>
              <a:ext cx="2727721" cy="353615"/>
            </a:xfrm>
            <a:custGeom>
              <a:avLst/>
              <a:gdLst/>
              <a:ahLst/>
              <a:cxnLst/>
              <a:rect r="r" b="b" t="t" l="l"/>
              <a:pathLst>
                <a:path h="353615" w="2727721">
                  <a:moveTo>
                    <a:pt x="0" y="0"/>
                  </a:moveTo>
                  <a:lnTo>
                    <a:pt x="2727721" y="0"/>
                  </a:lnTo>
                  <a:lnTo>
                    <a:pt x="2727721" y="353615"/>
                  </a:lnTo>
                  <a:lnTo>
                    <a:pt x="0" y="353615"/>
                  </a:lnTo>
                  <a:close/>
                </a:path>
              </a:pathLst>
            </a:custGeom>
            <a:solidFill>
              <a:srgbClr val="000000">
                <a:alpha val="0"/>
              </a:srgbClr>
            </a:solidFill>
          </p:spPr>
        </p:sp>
        <p:sp>
          <p:nvSpPr>
            <p:cNvPr name="TextBox 31" id="31"/>
            <p:cNvSpPr txBox="true"/>
            <p:nvPr/>
          </p:nvSpPr>
          <p:spPr>
            <a:xfrm>
              <a:off x="0" y="-19050"/>
              <a:ext cx="2727721" cy="372665"/>
            </a:xfrm>
            <a:prstGeom prst="rect">
              <a:avLst/>
            </a:prstGeom>
          </p:spPr>
          <p:txBody>
            <a:bodyPr anchor="t" rtlCol="false" tIns="0" lIns="0" bIns="0" rIns="0"/>
            <a:lstStyle/>
            <a:p>
              <a:pPr algn="l">
                <a:lnSpc>
                  <a:spcPts val="1999"/>
                </a:lnSpc>
              </a:pPr>
              <a:r>
                <a:rPr lang="en-US" sz="1562" b="true">
                  <a:solidFill>
                    <a:srgbClr val="D6E5EF"/>
                  </a:solidFill>
                  <a:latin typeface="Arimo Bold"/>
                  <a:ea typeface="Arimo Bold"/>
                  <a:cs typeface="Arimo Bold"/>
                  <a:sym typeface="Arimo Bold"/>
                </a:rPr>
                <a:t>Gaming</a:t>
              </a:r>
            </a:p>
          </p:txBody>
        </p:sp>
      </p:grpSp>
      <p:grpSp>
        <p:nvGrpSpPr>
          <p:cNvPr name="Group 32" id="32"/>
          <p:cNvGrpSpPr/>
          <p:nvPr/>
        </p:nvGrpSpPr>
        <p:grpSpPr>
          <a:xfrm rot="0">
            <a:off x="608559" y="9333459"/>
            <a:ext cx="2045791" cy="265211"/>
            <a:chOff x="0" y="0"/>
            <a:chExt cx="2727721" cy="353615"/>
          </a:xfrm>
        </p:grpSpPr>
        <p:sp>
          <p:nvSpPr>
            <p:cNvPr name="Freeform 33" id="33"/>
            <p:cNvSpPr/>
            <p:nvPr/>
          </p:nvSpPr>
          <p:spPr>
            <a:xfrm flipH="false" flipV="false" rot="0">
              <a:off x="0" y="0"/>
              <a:ext cx="2727721" cy="353615"/>
            </a:xfrm>
            <a:custGeom>
              <a:avLst/>
              <a:gdLst/>
              <a:ahLst/>
              <a:cxnLst/>
              <a:rect r="r" b="b" t="t" l="l"/>
              <a:pathLst>
                <a:path h="353615" w="2727721">
                  <a:moveTo>
                    <a:pt x="0" y="0"/>
                  </a:moveTo>
                  <a:lnTo>
                    <a:pt x="2727721" y="0"/>
                  </a:lnTo>
                  <a:lnTo>
                    <a:pt x="2727721" y="353615"/>
                  </a:lnTo>
                  <a:lnTo>
                    <a:pt x="0" y="353615"/>
                  </a:lnTo>
                  <a:close/>
                </a:path>
              </a:pathLst>
            </a:custGeom>
            <a:solidFill>
              <a:srgbClr val="000000">
                <a:alpha val="0"/>
              </a:srgbClr>
            </a:solidFill>
          </p:spPr>
        </p:sp>
        <p:sp>
          <p:nvSpPr>
            <p:cNvPr name="TextBox 34" id="34"/>
            <p:cNvSpPr txBox="true"/>
            <p:nvPr/>
          </p:nvSpPr>
          <p:spPr>
            <a:xfrm>
              <a:off x="0" y="-19050"/>
              <a:ext cx="2727721" cy="372665"/>
            </a:xfrm>
            <a:prstGeom prst="rect">
              <a:avLst/>
            </a:prstGeom>
          </p:spPr>
          <p:txBody>
            <a:bodyPr anchor="t" rtlCol="false" tIns="0" lIns="0" bIns="0" rIns="0"/>
            <a:lstStyle/>
            <a:p>
              <a:pPr algn="l">
                <a:lnSpc>
                  <a:spcPts val="1999"/>
                </a:lnSpc>
              </a:pPr>
              <a:r>
                <a:rPr lang="en-US" sz="1562" b="true">
                  <a:solidFill>
                    <a:srgbClr val="D6E5EF"/>
                  </a:solidFill>
                  <a:latin typeface="Arimo Bold"/>
                  <a:ea typeface="Arimo Bold"/>
                  <a:cs typeface="Arimo Bold"/>
                  <a:sym typeface="Arimo Bold"/>
                </a:rPr>
                <a:t>Agriculture</a:t>
              </a:r>
            </a:p>
          </p:txBody>
        </p:sp>
      </p:grpSp>
      <p:grpSp>
        <p:nvGrpSpPr>
          <p:cNvPr name="Group 35" id="35"/>
          <p:cNvGrpSpPr/>
          <p:nvPr/>
        </p:nvGrpSpPr>
        <p:grpSpPr>
          <a:xfrm rot="0">
            <a:off x="6385769" y="9333459"/>
            <a:ext cx="2045791" cy="265211"/>
            <a:chOff x="0" y="0"/>
            <a:chExt cx="2727721" cy="353615"/>
          </a:xfrm>
        </p:grpSpPr>
        <p:sp>
          <p:nvSpPr>
            <p:cNvPr name="Freeform 36" id="36"/>
            <p:cNvSpPr/>
            <p:nvPr/>
          </p:nvSpPr>
          <p:spPr>
            <a:xfrm flipH="false" flipV="false" rot="0">
              <a:off x="0" y="0"/>
              <a:ext cx="2727721" cy="353615"/>
            </a:xfrm>
            <a:custGeom>
              <a:avLst/>
              <a:gdLst/>
              <a:ahLst/>
              <a:cxnLst/>
              <a:rect r="r" b="b" t="t" l="l"/>
              <a:pathLst>
                <a:path h="353615" w="2727721">
                  <a:moveTo>
                    <a:pt x="0" y="0"/>
                  </a:moveTo>
                  <a:lnTo>
                    <a:pt x="2727721" y="0"/>
                  </a:lnTo>
                  <a:lnTo>
                    <a:pt x="2727721" y="353615"/>
                  </a:lnTo>
                  <a:lnTo>
                    <a:pt x="0" y="353615"/>
                  </a:lnTo>
                  <a:close/>
                </a:path>
              </a:pathLst>
            </a:custGeom>
            <a:solidFill>
              <a:srgbClr val="000000">
                <a:alpha val="0"/>
              </a:srgbClr>
            </a:solidFill>
          </p:spPr>
        </p:sp>
        <p:sp>
          <p:nvSpPr>
            <p:cNvPr name="TextBox 37" id="37"/>
            <p:cNvSpPr txBox="true"/>
            <p:nvPr/>
          </p:nvSpPr>
          <p:spPr>
            <a:xfrm>
              <a:off x="0" y="-19050"/>
              <a:ext cx="2727721" cy="372665"/>
            </a:xfrm>
            <a:prstGeom prst="rect">
              <a:avLst/>
            </a:prstGeom>
          </p:spPr>
          <p:txBody>
            <a:bodyPr anchor="t" rtlCol="false" tIns="0" lIns="0" bIns="0" rIns="0"/>
            <a:lstStyle/>
            <a:p>
              <a:pPr algn="l">
                <a:lnSpc>
                  <a:spcPts val="1999"/>
                </a:lnSpc>
              </a:pPr>
              <a:r>
                <a:rPr lang="en-US" sz="1562" b="true">
                  <a:solidFill>
                    <a:srgbClr val="D6E5EF"/>
                  </a:solidFill>
                  <a:latin typeface="Arimo Bold"/>
                  <a:ea typeface="Arimo Bold"/>
                  <a:cs typeface="Arimo Bold"/>
                  <a:sym typeface="Arimo Bold"/>
                </a:rPr>
                <a:t>Finance</a:t>
              </a:r>
            </a:p>
          </p:txBody>
        </p:sp>
      </p:grpSp>
      <p:grpSp>
        <p:nvGrpSpPr>
          <p:cNvPr name="Group 38" id="38"/>
          <p:cNvGrpSpPr/>
          <p:nvPr/>
        </p:nvGrpSpPr>
        <p:grpSpPr>
          <a:xfrm rot="0">
            <a:off x="12162979" y="9333459"/>
            <a:ext cx="2045791" cy="265211"/>
            <a:chOff x="0" y="0"/>
            <a:chExt cx="2727721" cy="353615"/>
          </a:xfrm>
        </p:grpSpPr>
        <p:sp>
          <p:nvSpPr>
            <p:cNvPr name="Freeform 39" id="39"/>
            <p:cNvSpPr/>
            <p:nvPr/>
          </p:nvSpPr>
          <p:spPr>
            <a:xfrm flipH="false" flipV="false" rot="0">
              <a:off x="0" y="0"/>
              <a:ext cx="2727721" cy="353615"/>
            </a:xfrm>
            <a:custGeom>
              <a:avLst/>
              <a:gdLst/>
              <a:ahLst/>
              <a:cxnLst/>
              <a:rect r="r" b="b" t="t" l="l"/>
              <a:pathLst>
                <a:path h="353615" w="2727721">
                  <a:moveTo>
                    <a:pt x="0" y="0"/>
                  </a:moveTo>
                  <a:lnTo>
                    <a:pt x="2727721" y="0"/>
                  </a:lnTo>
                  <a:lnTo>
                    <a:pt x="2727721" y="353615"/>
                  </a:lnTo>
                  <a:lnTo>
                    <a:pt x="0" y="353615"/>
                  </a:lnTo>
                  <a:close/>
                </a:path>
              </a:pathLst>
            </a:custGeom>
            <a:solidFill>
              <a:srgbClr val="000000">
                <a:alpha val="0"/>
              </a:srgbClr>
            </a:solidFill>
          </p:spPr>
        </p:sp>
        <p:sp>
          <p:nvSpPr>
            <p:cNvPr name="TextBox 40" id="40"/>
            <p:cNvSpPr txBox="true"/>
            <p:nvPr/>
          </p:nvSpPr>
          <p:spPr>
            <a:xfrm>
              <a:off x="0" y="-19050"/>
              <a:ext cx="2727721" cy="372665"/>
            </a:xfrm>
            <a:prstGeom prst="rect">
              <a:avLst/>
            </a:prstGeom>
          </p:spPr>
          <p:txBody>
            <a:bodyPr anchor="t" rtlCol="false" tIns="0" lIns="0" bIns="0" rIns="0"/>
            <a:lstStyle/>
            <a:p>
              <a:pPr algn="l">
                <a:lnSpc>
                  <a:spcPts val="1999"/>
                </a:lnSpc>
              </a:pPr>
              <a:r>
                <a:rPr lang="en-US" sz="1562" b="true">
                  <a:solidFill>
                    <a:srgbClr val="D6E5EF"/>
                  </a:solidFill>
                  <a:latin typeface="Arimo Bold"/>
                  <a:ea typeface="Arimo Bold"/>
                  <a:cs typeface="Arimo Bold"/>
                  <a:sym typeface="Arimo Bold"/>
                </a:rPr>
                <a:t>Defence &amp; Military</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DAGdwCQ-QQw</dc:identifier>
  <dcterms:modified xsi:type="dcterms:W3CDTF">2011-08-01T06:04:30Z</dcterms:modified>
  <cp:revision>1</cp:revision>
  <dc:title>Generative-AI-Creating-the-Future (1).pptx</dc:title>
</cp:coreProperties>
</file>